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tiff" ContentType="image/tif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323" r:id="rId2"/>
    <p:sldId id="324" r:id="rId3"/>
    <p:sldId id="325" r:id="rId4"/>
    <p:sldId id="326" r:id="rId5"/>
    <p:sldId id="327" r:id="rId6"/>
    <p:sldId id="328" r:id="rId7"/>
    <p:sldId id="329" r:id="rId8"/>
    <p:sldId id="289" r:id="rId9"/>
    <p:sldId id="290" r:id="rId10"/>
    <p:sldId id="291" r:id="rId11"/>
    <p:sldId id="292" r:id="rId12"/>
    <p:sldId id="294" r:id="rId13"/>
    <p:sldId id="295" r:id="rId14"/>
    <p:sldId id="296" r:id="rId15"/>
    <p:sldId id="297" r:id="rId16"/>
    <p:sldId id="298" r:id="rId17"/>
    <p:sldId id="299" r:id="rId18"/>
    <p:sldId id="300" r:id="rId19"/>
    <p:sldId id="301" r:id="rId20"/>
    <p:sldId id="302" r:id="rId21"/>
    <p:sldId id="303" r:id="rId22"/>
    <p:sldId id="304" r:id="rId23"/>
    <p:sldId id="305" r:id="rId24"/>
    <p:sldId id="306" r:id="rId25"/>
    <p:sldId id="307" r:id="rId26"/>
    <p:sldId id="308" r:id="rId27"/>
    <p:sldId id="322" r:id="rId28"/>
    <p:sldId id="309" r:id="rId29"/>
    <p:sldId id="310" r:id="rId3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00"/>
    <a:srgbClr val="0000FF"/>
    <a:srgbClr val="F9F5AD"/>
    <a:srgbClr val="FFD2D7"/>
    <a:srgbClr val="CC00CC"/>
    <a:srgbClr val="FF6600"/>
    <a:srgbClr val="F5D6B2"/>
    <a:srgbClr val="FF5050"/>
    <a:srgbClr val="F2E8D8"/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815" autoAdjust="0"/>
    <p:restoredTop sz="91554" autoAdjust="0"/>
  </p:normalViewPr>
  <p:slideViewPr>
    <p:cSldViewPr snapToGrid="0">
      <p:cViewPr varScale="1">
        <p:scale>
          <a:sx n="63" d="100"/>
          <a:sy n="63" d="100"/>
        </p:scale>
        <p:origin x="65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8" Type="http://schemas.openxmlformats.org/officeDocument/2006/relationships/image" Target="../media/image15.wmf"/><Relationship Id="rId13" Type="http://schemas.openxmlformats.org/officeDocument/2006/relationships/image" Target="../media/image20.wmf"/><Relationship Id="rId3" Type="http://schemas.openxmlformats.org/officeDocument/2006/relationships/image" Target="../media/image10.wmf"/><Relationship Id="rId7" Type="http://schemas.openxmlformats.org/officeDocument/2006/relationships/image" Target="../media/image14.wmf"/><Relationship Id="rId12" Type="http://schemas.openxmlformats.org/officeDocument/2006/relationships/image" Target="../media/image19.wmf"/><Relationship Id="rId2" Type="http://schemas.openxmlformats.org/officeDocument/2006/relationships/image" Target="../media/image9.wmf"/><Relationship Id="rId1" Type="http://schemas.openxmlformats.org/officeDocument/2006/relationships/image" Target="../media/image8.wmf"/><Relationship Id="rId6" Type="http://schemas.openxmlformats.org/officeDocument/2006/relationships/image" Target="../media/image13.wmf"/><Relationship Id="rId11" Type="http://schemas.openxmlformats.org/officeDocument/2006/relationships/image" Target="../media/image18.wmf"/><Relationship Id="rId5" Type="http://schemas.openxmlformats.org/officeDocument/2006/relationships/image" Target="../media/image12.wmf"/><Relationship Id="rId10" Type="http://schemas.openxmlformats.org/officeDocument/2006/relationships/image" Target="../media/image17.wmf"/><Relationship Id="rId4" Type="http://schemas.openxmlformats.org/officeDocument/2006/relationships/image" Target="../media/image11.wmf"/><Relationship Id="rId9" Type="http://schemas.openxmlformats.org/officeDocument/2006/relationships/image" Target="../media/image16.wmf"/></Relationships>
</file>

<file path=ppt/drawings/_rels/vmlDrawing2.vml.rels><?xml version="1.0" encoding="UTF-8" standalone="yes"?>
<Relationships xmlns="http://schemas.openxmlformats.org/package/2006/relationships"><Relationship Id="rId8" Type="http://schemas.openxmlformats.org/officeDocument/2006/relationships/image" Target="../media/image15.wmf"/><Relationship Id="rId13" Type="http://schemas.openxmlformats.org/officeDocument/2006/relationships/image" Target="../media/image20.wmf"/><Relationship Id="rId3" Type="http://schemas.openxmlformats.org/officeDocument/2006/relationships/image" Target="../media/image10.wmf"/><Relationship Id="rId7" Type="http://schemas.openxmlformats.org/officeDocument/2006/relationships/image" Target="../media/image14.wmf"/><Relationship Id="rId12" Type="http://schemas.openxmlformats.org/officeDocument/2006/relationships/image" Target="../media/image19.wmf"/><Relationship Id="rId2" Type="http://schemas.openxmlformats.org/officeDocument/2006/relationships/image" Target="../media/image9.wmf"/><Relationship Id="rId1" Type="http://schemas.openxmlformats.org/officeDocument/2006/relationships/image" Target="../media/image8.wmf"/><Relationship Id="rId6" Type="http://schemas.openxmlformats.org/officeDocument/2006/relationships/image" Target="../media/image13.wmf"/><Relationship Id="rId11" Type="http://schemas.openxmlformats.org/officeDocument/2006/relationships/image" Target="../media/image18.wmf"/><Relationship Id="rId5" Type="http://schemas.openxmlformats.org/officeDocument/2006/relationships/image" Target="../media/image12.wmf"/><Relationship Id="rId10" Type="http://schemas.openxmlformats.org/officeDocument/2006/relationships/image" Target="../media/image17.wmf"/><Relationship Id="rId4" Type="http://schemas.openxmlformats.org/officeDocument/2006/relationships/image" Target="../media/image11.wmf"/><Relationship Id="rId9" Type="http://schemas.openxmlformats.org/officeDocument/2006/relationships/image" Target="../media/image16.wmf"/></Relationships>
</file>

<file path=ppt/drawings/_rels/vmlDrawing3.vml.rels><?xml version="1.0" encoding="UTF-8" standalone="yes"?>
<Relationships xmlns="http://schemas.openxmlformats.org/package/2006/relationships"><Relationship Id="rId8" Type="http://schemas.openxmlformats.org/officeDocument/2006/relationships/image" Target="../media/image15.wmf"/><Relationship Id="rId13" Type="http://schemas.openxmlformats.org/officeDocument/2006/relationships/image" Target="../media/image23.wmf"/><Relationship Id="rId3" Type="http://schemas.openxmlformats.org/officeDocument/2006/relationships/image" Target="../media/image10.wmf"/><Relationship Id="rId7" Type="http://schemas.openxmlformats.org/officeDocument/2006/relationships/image" Target="../media/image14.wmf"/><Relationship Id="rId12" Type="http://schemas.openxmlformats.org/officeDocument/2006/relationships/image" Target="../media/image22.wmf"/><Relationship Id="rId2" Type="http://schemas.openxmlformats.org/officeDocument/2006/relationships/image" Target="../media/image9.wmf"/><Relationship Id="rId1" Type="http://schemas.openxmlformats.org/officeDocument/2006/relationships/image" Target="../media/image8.wmf"/><Relationship Id="rId6" Type="http://schemas.openxmlformats.org/officeDocument/2006/relationships/image" Target="../media/image13.wmf"/><Relationship Id="rId11" Type="http://schemas.openxmlformats.org/officeDocument/2006/relationships/image" Target="../media/image18.wmf"/><Relationship Id="rId5" Type="http://schemas.openxmlformats.org/officeDocument/2006/relationships/image" Target="../media/image12.wmf"/><Relationship Id="rId10" Type="http://schemas.openxmlformats.org/officeDocument/2006/relationships/image" Target="../media/image17.wmf"/><Relationship Id="rId4" Type="http://schemas.openxmlformats.org/officeDocument/2006/relationships/image" Target="../media/image11.wmf"/><Relationship Id="rId9" Type="http://schemas.openxmlformats.org/officeDocument/2006/relationships/image" Target="../media/image16.wmf"/></Relationships>
</file>

<file path=ppt/drawings/_rels/vmlDrawing4.vml.rels><?xml version="1.0" encoding="UTF-8" standalone="yes"?>
<Relationships xmlns="http://schemas.openxmlformats.org/package/2006/relationships"><Relationship Id="rId8" Type="http://schemas.openxmlformats.org/officeDocument/2006/relationships/image" Target="../media/image15.wmf"/><Relationship Id="rId3" Type="http://schemas.openxmlformats.org/officeDocument/2006/relationships/image" Target="../media/image10.wmf"/><Relationship Id="rId7" Type="http://schemas.openxmlformats.org/officeDocument/2006/relationships/image" Target="../media/image14.wmf"/><Relationship Id="rId2" Type="http://schemas.openxmlformats.org/officeDocument/2006/relationships/image" Target="../media/image9.wmf"/><Relationship Id="rId1" Type="http://schemas.openxmlformats.org/officeDocument/2006/relationships/image" Target="../media/image8.wmf"/><Relationship Id="rId6" Type="http://schemas.openxmlformats.org/officeDocument/2006/relationships/image" Target="../media/image13.wmf"/><Relationship Id="rId11" Type="http://schemas.openxmlformats.org/officeDocument/2006/relationships/image" Target="../media/image18.wmf"/><Relationship Id="rId5" Type="http://schemas.openxmlformats.org/officeDocument/2006/relationships/image" Target="../media/image12.wmf"/><Relationship Id="rId10" Type="http://schemas.openxmlformats.org/officeDocument/2006/relationships/image" Target="../media/image17.wmf"/><Relationship Id="rId4" Type="http://schemas.openxmlformats.org/officeDocument/2006/relationships/image" Target="../media/image11.wmf"/><Relationship Id="rId9" Type="http://schemas.openxmlformats.org/officeDocument/2006/relationships/image" Target="../media/image16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814D1D-8CF6-4526-B92B-47056382E425}" type="datetimeFigureOut">
              <a:rPr lang="zh-CN" altLang="en-US" smtClean="0"/>
              <a:t>2022/10/1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E2C5DA-2517-4037-9400-6179154145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03079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单位面积上受到的弹性力，正比于单位长度上弹性物体的伸缩量。比例系数就是杨氏弹性模量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E2C5DA-2517-4037-9400-617915414503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34962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81EB6-304F-4AD1-9596-2810A5B33CFB}" type="datetimeFigureOut">
              <a:rPr lang="zh-CN" altLang="en-US" smtClean="0"/>
              <a:t>2022/10/1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F7352-8CE2-4B76-9137-A66ADA8F3B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78554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81EB6-304F-4AD1-9596-2810A5B33CFB}" type="datetimeFigureOut">
              <a:rPr lang="zh-CN" altLang="en-US" smtClean="0"/>
              <a:t>2022/10/1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F7352-8CE2-4B76-9137-A66ADA8F3B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81945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81EB6-304F-4AD1-9596-2810A5B33CFB}" type="datetimeFigureOut">
              <a:rPr lang="zh-CN" altLang="en-US" smtClean="0"/>
              <a:t>2022/10/1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F7352-8CE2-4B76-9137-A66ADA8F3B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70125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914400" y="609600"/>
            <a:ext cx="10363200" cy="54864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20E0C36-9DF3-5E49-8D21-919F53B410BA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699228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81EB6-304F-4AD1-9596-2810A5B33CFB}" type="datetimeFigureOut">
              <a:rPr lang="zh-CN" altLang="en-US" smtClean="0"/>
              <a:t>2022/10/1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F7352-8CE2-4B76-9137-A66ADA8F3B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98522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81EB6-304F-4AD1-9596-2810A5B33CFB}" type="datetimeFigureOut">
              <a:rPr lang="zh-CN" altLang="en-US" smtClean="0"/>
              <a:t>2022/10/1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F7352-8CE2-4B76-9137-A66ADA8F3B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17281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81EB6-304F-4AD1-9596-2810A5B33CFB}" type="datetimeFigureOut">
              <a:rPr lang="zh-CN" altLang="en-US" smtClean="0"/>
              <a:t>2022/10/1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F7352-8CE2-4B76-9137-A66ADA8F3B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42434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81EB6-304F-4AD1-9596-2810A5B33CFB}" type="datetimeFigureOut">
              <a:rPr lang="zh-CN" altLang="en-US" smtClean="0"/>
              <a:t>2022/10/1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F7352-8CE2-4B76-9137-A66ADA8F3B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28071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81EB6-304F-4AD1-9596-2810A5B33CFB}" type="datetimeFigureOut">
              <a:rPr lang="zh-CN" altLang="en-US" smtClean="0"/>
              <a:t>2022/10/1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F7352-8CE2-4B76-9137-A66ADA8F3B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31723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81EB6-304F-4AD1-9596-2810A5B33CFB}" type="datetimeFigureOut">
              <a:rPr lang="zh-CN" altLang="en-US" smtClean="0"/>
              <a:t>2022/10/1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F7352-8CE2-4B76-9137-A66ADA8F3B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61968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81EB6-304F-4AD1-9596-2810A5B33CFB}" type="datetimeFigureOut">
              <a:rPr lang="zh-CN" altLang="en-US" smtClean="0"/>
              <a:t>2022/10/1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F7352-8CE2-4B76-9137-A66ADA8F3B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58868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81EB6-304F-4AD1-9596-2810A5B33CFB}" type="datetimeFigureOut">
              <a:rPr lang="zh-CN" altLang="en-US" smtClean="0"/>
              <a:t>2022/10/1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F7352-8CE2-4B76-9137-A66ADA8F3B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25825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B81EB6-304F-4AD1-9596-2810A5B33CFB}" type="datetimeFigureOut">
              <a:rPr lang="zh-CN" altLang="en-US" smtClean="0"/>
              <a:t>2022/10/1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1F7352-8CE2-4B76-9137-A66ADA8F3B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59298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5.png"/><Relationship Id="rId18" Type="http://schemas.openxmlformats.org/officeDocument/2006/relationships/image" Target="../media/image60.png"/><Relationship Id="rId3" Type="http://schemas.openxmlformats.org/officeDocument/2006/relationships/image" Target="../media/image45.png"/><Relationship Id="rId21" Type="http://schemas.openxmlformats.org/officeDocument/2006/relationships/image" Target="../media/image63.png"/><Relationship Id="rId7" Type="http://schemas.openxmlformats.org/officeDocument/2006/relationships/image" Target="../media/image49.png"/><Relationship Id="rId12" Type="http://schemas.openxmlformats.org/officeDocument/2006/relationships/image" Target="../media/image54.png"/><Relationship Id="rId17" Type="http://schemas.openxmlformats.org/officeDocument/2006/relationships/image" Target="../media/image59.png"/><Relationship Id="rId2" Type="http://schemas.openxmlformats.org/officeDocument/2006/relationships/image" Target="../media/image6.tiff"/><Relationship Id="rId16" Type="http://schemas.openxmlformats.org/officeDocument/2006/relationships/image" Target="../media/image58.png"/><Relationship Id="rId20" Type="http://schemas.openxmlformats.org/officeDocument/2006/relationships/image" Target="../media/image6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11" Type="http://schemas.openxmlformats.org/officeDocument/2006/relationships/image" Target="../media/image53.png"/><Relationship Id="rId24" Type="http://schemas.openxmlformats.org/officeDocument/2006/relationships/image" Target="../media/image39.png"/><Relationship Id="rId5" Type="http://schemas.openxmlformats.org/officeDocument/2006/relationships/image" Target="../media/image47.png"/><Relationship Id="rId15" Type="http://schemas.openxmlformats.org/officeDocument/2006/relationships/image" Target="../media/image57.png"/><Relationship Id="rId23" Type="http://schemas.openxmlformats.org/officeDocument/2006/relationships/image" Target="../media/image65.png"/><Relationship Id="rId10" Type="http://schemas.openxmlformats.org/officeDocument/2006/relationships/image" Target="../media/image52.png"/><Relationship Id="rId19" Type="http://schemas.openxmlformats.org/officeDocument/2006/relationships/image" Target="../media/image61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Relationship Id="rId14" Type="http://schemas.openxmlformats.org/officeDocument/2006/relationships/image" Target="../media/image56.png"/><Relationship Id="rId22" Type="http://schemas.openxmlformats.org/officeDocument/2006/relationships/image" Target="../media/image6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6.tiff"/><Relationship Id="rId18" Type="http://schemas.openxmlformats.org/officeDocument/2006/relationships/image" Target="../media/image81.png"/><Relationship Id="rId3" Type="http://schemas.openxmlformats.org/officeDocument/2006/relationships/image" Target="../media/image67.png"/><Relationship Id="rId21" Type="http://schemas.openxmlformats.org/officeDocument/2006/relationships/image" Target="../media/image84.png"/><Relationship Id="rId7" Type="http://schemas.openxmlformats.org/officeDocument/2006/relationships/image" Target="../media/image71.png"/><Relationship Id="rId12" Type="http://schemas.openxmlformats.org/officeDocument/2006/relationships/image" Target="../media/image76.png"/><Relationship Id="rId17" Type="http://schemas.openxmlformats.org/officeDocument/2006/relationships/image" Target="../media/image80.png"/><Relationship Id="rId25" Type="http://schemas.openxmlformats.org/officeDocument/2006/relationships/image" Target="../media/image87.png"/><Relationship Id="rId2" Type="http://schemas.openxmlformats.org/officeDocument/2006/relationships/image" Target="../media/image66.png"/><Relationship Id="rId16" Type="http://schemas.openxmlformats.org/officeDocument/2006/relationships/image" Target="../media/image7.tiff"/><Relationship Id="rId20" Type="http://schemas.openxmlformats.org/officeDocument/2006/relationships/image" Target="../media/image8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11" Type="http://schemas.openxmlformats.org/officeDocument/2006/relationships/image" Target="../media/image75.png"/><Relationship Id="rId24" Type="http://schemas.openxmlformats.org/officeDocument/2006/relationships/image" Target="../media/image790.png"/><Relationship Id="rId5" Type="http://schemas.openxmlformats.org/officeDocument/2006/relationships/image" Target="../media/image69.png"/><Relationship Id="rId15" Type="http://schemas.openxmlformats.org/officeDocument/2006/relationships/image" Target="../media/image78.png"/><Relationship Id="rId23" Type="http://schemas.openxmlformats.org/officeDocument/2006/relationships/image" Target="../media/image85.png"/><Relationship Id="rId10" Type="http://schemas.openxmlformats.org/officeDocument/2006/relationships/image" Target="../media/image74.png"/><Relationship Id="rId19" Type="http://schemas.openxmlformats.org/officeDocument/2006/relationships/image" Target="../media/image82.png"/><Relationship Id="rId4" Type="http://schemas.openxmlformats.org/officeDocument/2006/relationships/image" Target="../media/image68.png"/><Relationship Id="rId9" Type="http://schemas.openxmlformats.org/officeDocument/2006/relationships/image" Target="../media/image73.png"/><Relationship Id="rId14" Type="http://schemas.openxmlformats.org/officeDocument/2006/relationships/image" Target="../media/image77.png"/><Relationship Id="rId22" Type="http://schemas.openxmlformats.org/officeDocument/2006/relationships/image" Target="../media/image7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13" Type="http://schemas.openxmlformats.org/officeDocument/2006/relationships/image" Target="../media/image98.png"/><Relationship Id="rId3" Type="http://schemas.openxmlformats.org/officeDocument/2006/relationships/image" Target="../media/image88.png"/><Relationship Id="rId7" Type="http://schemas.openxmlformats.org/officeDocument/2006/relationships/image" Target="../media/image91.png"/><Relationship Id="rId12" Type="http://schemas.openxmlformats.org/officeDocument/2006/relationships/image" Target="../media/image92.png"/><Relationship Id="rId2" Type="http://schemas.openxmlformats.org/officeDocument/2006/relationships/image" Target="../media/image87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6.png"/><Relationship Id="rId11" Type="http://schemas.openxmlformats.org/officeDocument/2006/relationships/image" Target="../media/image96.png"/><Relationship Id="rId5" Type="http://schemas.openxmlformats.org/officeDocument/2006/relationships/image" Target="../media/image90.png"/><Relationship Id="rId10" Type="http://schemas.openxmlformats.org/officeDocument/2006/relationships/image" Target="../media/image95.png"/><Relationship Id="rId4" Type="http://schemas.openxmlformats.org/officeDocument/2006/relationships/image" Target="../media/image89.png"/><Relationship Id="rId9" Type="http://schemas.openxmlformats.org/officeDocument/2006/relationships/image" Target="../media/image94.png"/><Relationship Id="rId14" Type="http://schemas.openxmlformats.org/officeDocument/2006/relationships/image" Target="../media/image9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99.png"/><Relationship Id="rId7" Type="http://schemas.openxmlformats.org/officeDocument/2006/relationships/image" Target="../media/image104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Relationship Id="rId9" Type="http://schemas.openxmlformats.org/officeDocument/2006/relationships/image" Target="../media/image10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13" Type="http://schemas.openxmlformats.org/officeDocument/2006/relationships/image" Target="../media/image118.png"/><Relationship Id="rId3" Type="http://schemas.openxmlformats.org/officeDocument/2006/relationships/image" Target="../media/image108.png"/><Relationship Id="rId7" Type="http://schemas.openxmlformats.org/officeDocument/2006/relationships/image" Target="../media/image112.png"/><Relationship Id="rId12" Type="http://schemas.openxmlformats.org/officeDocument/2006/relationships/image" Target="../media/image117.png"/><Relationship Id="rId2" Type="http://schemas.openxmlformats.org/officeDocument/2006/relationships/image" Target="../media/image107.png"/><Relationship Id="rId16" Type="http://schemas.openxmlformats.org/officeDocument/2006/relationships/image" Target="../media/image1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1.png"/><Relationship Id="rId11" Type="http://schemas.openxmlformats.org/officeDocument/2006/relationships/image" Target="../media/image116.png"/><Relationship Id="rId5" Type="http://schemas.openxmlformats.org/officeDocument/2006/relationships/image" Target="../media/image110.png"/><Relationship Id="rId15" Type="http://schemas.openxmlformats.org/officeDocument/2006/relationships/image" Target="../media/image120.png"/><Relationship Id="rId10" Type="http://schemas.openxmlformats.org/officeDocument/2006/relationships/image" Target="../media/image115.png"/><Relationship Id="rId4" Type="http://schemas.openxmlformats.org/officeDocument/2006/relationships/image" Target="../media/image109.png"/><Relationship Id="rId9" Type="http://schemas.openxmlformats.org/officeDocument/2006/relationships/image" Target="../media/image114.png"/><Relationship Id="rId14" Type="http://schemas.openxmlformats.org/officeDocument/2006/relationships/image" Target="../media/image11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13" Type="http://schemas.openxmlformats.org/officeDocument/2006/relationships/image" Target="../media/image133.png"/><Relationship Id="rId18" Type="http://schemas.openxmlformats.org/officeDocument/2006/relationships/image" Target="../media/image138.png"/><Relationship Id="rId3" Type="http://schemas.openxmlformats.org/officeDocument/2006/relationships/image" Target="../media/image123.png"/><Relationship Id="rId7" Type="http://schemas.openxmlformats.org/officeDocument/2006/relationships/image" Target="../media/image127.png"/><Relationship Id="rId12" Type="http://schemas.openxmlformats.org/officeDocument/2006/relationships/image" Target="../media/image132.png"/><Relationship Id="rId17" Type="http://schemas.openxmlformats.org/officeDocument/2006/relationships/image" Target="../media/image137.png"/><Relationship Id="rId2" Type="http://schemas.openxmlformats.org/officeDocument/2006/relationships/image" Target="../media/image122.png"/><Relationship Id="rId16" Type="http://schemas.openxmlformats.org/officeDocument/2006/relationships/image" Target="../media/image1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6.png"/><Relationship Id="rId11" Type="http://schemas.openxmlformats.org/officeDocument/2006/relationships/image" Target="../media/image131.png"/><Relationship Id="rId5" Type="http://schemas.openxmlformats.org/officeDocument/2006/relationships/image" Target="../media/image125.png"/><Relationship Id="rId15" Type="http://schemas.openxmlformats.org/officeDocument/2006/relationships/image" Target="../media/image135.png"/><Relationship Id="rId10" Type="http://schemas.openxmlformats.org/officeDocument/2006/relationships/image" Target="../media/image130.png"/><Relationship Id="rId4" Type="http://schemas.openxmlformats.org/officeDocument/2006/relationships/image" Target="../media/image124.png"/><Relationship Id="rId9" Type="http://schemas.openxmlformats.org/officeDocument/2006/relationships/image" Target="../media/image129.png"/><Relationship Id="rId14" Type="http://schemas.openxmlformats.org/officeDocument/2006/relationships/image" Target="../media/image134.png"/></Relationships>
</file>

<file path=ppt/slides/_rels/slide16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5.bin"/><Relationship Id="rId18" Type="http://schemas.openxmlformats.org/officeDocument/2006/relationships/image" Target="../media/image14.wmf"/><Relationship Id="rId26" Type="http://schemas.openxmlformats.org/officeDocument/2006/relationships/image" Target="../media/image18.wmf"/><Relationship Id="rId39" Type="http://schemas.openxmlformats.org/officeDocument/2006/relationships/image" Target="../media/image162.png"/><Relationship Id="rId21" Type="http://schemas.openxmlformats.org/officeDocument/2006/relationships/oleObject" Target="../embeddings/oleObject9.bin"/><Relationship Id="rId34" Type="http://schemas.openxmlformats.org/officeDocument/2006/relationships/image" Target="../media/image157.png"/><Relationship Id="rId42" Type="http://schemas.openxmlformats.org/officeDocument/2006/relationships/image" Target="../media/image165.png"/><Relationship Id="rId7" Type="http://schemas.openxmlformats.org/officeDocument/2006/relationships/oleObject" Target="../embeddings/oleObject2.bin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13.wmf"/><Relationship Id="rId20" Type="http://schemas.openxmlformats.org/officeDocument/2006/relationships/image" Target="../media/image15.wmf"/><Relationship Id="rId29" Type="http://schemas.openxmlformats.org/officeDocument/2006/relationships/oleObject" Target="../embeddings/oleObject13.bin"/><Relationship Id="rId41" Type="http://schemas.openxmlformats.org/officeDocument/2006/relationships/image" Target="../media/image164.png"/><Relationship Id="rId1" Type="http://schemas.openxmlformats.org/officeDocument/2006/relationships/vmlDrawing" Target="../drawings/vmlDrawing1.vml"/><Relationship Id="rId6" Type="http://schemas.openxmlformats.org/officeDocument/2006/relationships/image" Target="../media/image8.wmf"/><Relationship Id="rId11" Type="http://schemas.openxmlformats.org/officeDocument/2006/relationships/oleObject" Target="../embeddings/oleObject4.bin"/><Relationship Id="rId24" Type="http://schemas.openxmlformats.org/officeDocument/2006/relationships/image" Target="../media/image17.wmf"/><Relationship Id="rId32" Type="http://schemas.openxmlformats.org/officeDocument/2006/relationships/image" Target="../media/image155.png"/><Relationship Id="rId37" Type="http://schemas.openxmlformats.org/officeDocument/2006/relationships/image" Target="../media/image160.png"/><Relationship Id="rId40" Type="http://schemas.openxmlformats.org/officeDocument/2006/relationships/image" Target="../media/image163.png"/><Relationship Id="rId5" Type="http://schemas.openxmlformats.org/officeDocument/2006/relationships/oleObject" Target="../embeddings/oleObject1.bin"/><Relationship Id="rId15" Type="http://schemas.openxmlformats.org/officeDocument/2006/relationships/oleObject" Target="../embeddings/oleObject6.bin"/><Relationship Id="rId23" Type="http://schemas.openxmlformats.org/officeDocument/2006/relationships/oleObject" Target="../embeddings/oleObject10.bin"/><Relationship Id="rId28" Type="http://schemas.openxmlformats.org/officeDocument/2006/relationships/image" Target="../media/image19.wmf"/><Relationship Id="rId36" Type="http://schemas.openxmlformats.org/officeDocument/2006/relationships/image" Target="../media/image159.png"/><Relationship Id="rId10" Type="http://schemas.openxmlformats.org/officeDocument/2006/relationships/image" Target="../media/image10.wmf"/><Relationship Id="rId19" Type="http://schemas.openxmlformats.org/officeDocument/2006/relationships/oleObject" Target="../embeddings/oleObject8.bin"/><Relationship Id="rId31" Type="http://schemas.openxmlformats.org/officeDocument/2006/relationships/image" Target="../media/image154.png"/><Relationship Id="rId4" Type="http://schemas.openxmlformats.org/officeDocument/2006/relationships/image" Target="../media/image21.wmf"/><Relationship Id="rId9" Type="http://schemas.openxmlformats.org/officeDocument/2006/relationships/oleObject" Target="../embeddings/oleObject3.bin"/><Relationship Id="rId14" Type="http://schemas.openxmlformats.org/officeDocument/2006/relationships/image" Target="../media/image12.wmf"/><Relationship Id="rId22" Type="http://schemas.openxmlformats.org/officeDocument/2006/relationships/image" Target="../media/image16.wmf"/><Relationship Id="rId27" Type="http://schemas.openxmlformats.org/officeDocument/2006/relationships/oleObject" Target="../embeddings/oleObject12.bin"/><Relationship Id="rId30" Type="http://schemas.openxmlformats.org/officeDocument/2006/relationships/image" Target="../media/image20.wmf"/><Relationship Id="rId35" Type="http://schemas.openxmlformats.org/officeDocument/2006/relationships/image" Target="../media/image158.png"/><Relationship Id="rId8" Type="http://schemas.openxmlformats.org/officeDocument/2006/relationships/image" Target="../media/image9.wmf"/><Relationship Id="rId3" Type="http://schemas.openxmlformats.org/officeDocument/2006/relationships/image" Target="../media/image152.png"/><Relationship Id="rId12" Type="http://schemas.openxmlformats.org/officeDocument/2006/relationships/image" Target="../media/image11.wmf"/><Relationship Id="rId17" Type="http://schemas.openxmlformats.org/officeDocument/2006/relationships/oleObject" Target="../embeddings/oleObject7.bin"/><Relationship Id="rId25" Type="http://schemas.openxmlformats.org/officeDocument/2006/relationships/oleObject" Target="../embeddings/oleObject11.bin"/><Relationship Id="rId33" Type="http://schemas.openxmlformats.org/officeDocument/2006/relationships/image" Target="../media/image156.png"/><Relationship Id="rId38" Type="http://schemas.openxmlformats.org/officeDocument/2006/relationships/image" Target="../media/image161.png"/></Relationships>
</file>

<file path=ppt/slides/_rels/slide17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18.bin"/><Relationship Id="rId18" Type="http://schemas.openxmlformats.org/officeDocument/2006/relationships/image" Target="../media/image14.wmf"/><Relationship Id="rId26" Type="http://schemas.openxmlformats.org/officeDocument/2006/relationships/image" Target="../media/image18.wmf"/><Relationship Id="rId21" Type="http://schemas.openxmlformats.org/officeDocument/2006/relationships/oleObject" Target="../embeddings/oleObject22.bin"/><Relationship Id="rId34" Type="http://schemas.openxmlformats.org/officeDocument/2006/relationships/image" Target="../media/image170.png"/><Relationship Id="rId7" Type="http://schemas.openxmlformats.org/officeDocument/2006/relationships/oleObject" Target="../embeddings/oleObject15.bin"/><Relationship Id="rId12" Type="http://schemas.openxmlformats.org/officeDocument/2006/relationships/image" Target="../media/image11.wmf"/><Relationship Id="rId17" Type="http://schemas.openxmlformats.org/officeDocument/2006/relationships/oleObject" Target="../embeddings/oleObject20.bin"/><Relationship Id="rId25" Type="http://schemas.openxmlformats.org/officeDocument/2006/relationships/oleObject" Target="../embeddings/oleObject24.bin"/><Relationship Id="rId33" Type="http://schemas.openxmlformats.org/officeDocument/2006/relationships/image" Target="../media/image169.png"/><Relationship Id="rId38" Type="http://schemas.openxmlformats.org/officeDocument/2006/relationships/image" Target="../media/image174.png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13.wmf"/><Relationship Id="rId20" Type="http://schemas.openxmlformats.org/officeDocument/2006/relationships/image" Target="../media/image15.wmf"/><Relationship Id="rId29" Type="http://schemas.openxmlformats.org/officeDocument/2006/relationships/oleObject" Target="../embeddings/oleObject26.bin"/><Relationship Id="rId1" Type="http://schemas.openxmlformats.org/officeDocument/2006/relationships/vmlDrawing" Target="../drawings/vmlDrawing2.vml"/><Relationship Id="rId6" Type="http://schemas.openxmlformats.org/officeDocument/2006/relationships/image" Target="../media/image8.wmf"/><Relationship Id="rId11" Type="http://schemas.openxmlformats.org/officeDocument/2006/relationships/oleObject" Target="../embeddings/oleObject17.bin"/><Relationship Id="rId24" Type="http://schemas.openxmlformats.org/officeDocument/2006/relationships/image" Target="../media/image17.wmf"/><Relationship Id="rId32" Type="http://schemas.openxmlformats.org/officeDocument/2006/relationships/image" Target="../media/image168.png"/><Relationship Id="rId37" Type="http://schemas.openxmlformats.org/officeDocument/2006/relationships/image" Target="../media/image173.png"/><Relationship Id="rId5" Type="http://schemas.openxmlformats.org/officeDocument/2006/relationships/oleObject" Target="../embeddings/oleObject14.bin"/><Relationship Id="rId15" Type="http://schemas.openxmlformats.org/officeDocument/2006/relationships/oleObject" Target="../embeddings/oleObject19.bin"/><Relationship Id="rId23" Type="http://schemas.openxmlformats.org/officeDocument/2006/relationships/oleObject" Target="../embeddings/oleObject23.bin"/><Relationship Id="rId28" Type="http://schemas.openxmlformats.org/officeDocument/2006/relationships/image" Target="../media/image19.wmf"/><Relationship Id="rId36" Type="http://schemas.openxmlformats.org/officeDocument/2006/relationships/image" Target="../media/image172.png"/><Relationship Id="rId10" Type="http://schemas.openxmlformats.org/officeDocument/2006/relationships/image" Target="../media/image10.wmf"/><Relationship Id="rId19" Type="http://schemas.openxmlformats.org/officeDocument/2006/relationships/oleObject" Target="../embeddings/oleObject21.bin"/><Relationship Id="rId31" Type="http://schemas.openxmlformats.org/officeDocument/2006/relationships/image" Target="../media/image167.png"/><Relationship Id="rId4" Type="http://schemas.openxmlformats.org/officeDocument/2006/relationships/image" Target="../media/image21.wmf"/><Relationship Id="rId9" Type="http://schemas.openxmlformats.org/officeDocument/2006/relationships/oleObject" Target="../embeddings/oleObject16.bin"/><Relationship Id="rId14" Type="http://schemas.openxmlformats.org/officeDocument/2006/relationships/image" Target="../media/image12.wmf"/><Relationship Id="rId22" Type="http://schemas.openxmlformats.org/officeDocument/2006/relationships/image" Target="../media/image16.wmf"/><Relationship Id="rId27" Type="http://schemas.openxmlformats.org/officeDocument/2006/relationships/oleObject" Target="../embeddings/oleObject25.bin"/><Relationship Id="rId30" Type="http://schemas.openxmlformats.org/officeDocument/2006/relationships/image" Target="../media/image20.wmf"/><Relationship Id="rId35" Type="http://schemas.openxmlformats.org/officeDocument/2006/relationships/image" Target="../media/image171.png"/><Relationship Id="rId8" Type="http://schemas.openxmlformats.org/officeDocument/2006/relationships/image" Target="../media/image9.wmf"/><Relationship Id="rId3" Type="http://schemas.openxmlformats.org/officeDocument/2006/relationships/image" Target="../media/image166.png"/></Relationships>
</file>

<file path=ppt/slides/_rels/slide18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31.bin"/><Relationship Id="rId18" Type="http://schemas.openxmlformats.org/officeDocument/2006/relationships/image" Target="../media/image14.wmf"/><Relationship Id="rId26" Type="http://schemas.openxmlformats.org/officeDocument/2006/relationships/image" Target="../media/image18.wmf"/><Relationship Id="rId39" Type="http://schemas.openxmlformats.org/officeDocument/2006/relationships/oleObject" Target="../embeddings/oleObject49.bin"/><Relationship Id="rId21" Type="http://schemas.openxmlformats.org/officeDocument/2006/relationships/oleObject" Target="../embeddings/oleObject35.bin"/><Relationship Id="rId34" Type="http://schemas.openxmlformats.org/officeDocument/2006/relationships/oleObject" Target="../embeddings/oleObject44.bin"/><Relationship Id="rId42" Type="http://schemas.openxmlformats.org/officeDocument/2006/relationships/image" Target="../media/image23.wmf"/><Relationship Id="rId47" Type="http://schemas.openxmlformats.org/officeDocument/2006/relationships/image" Target="../media/image179.png"/><Relationship Id="rId50" Type="http://schemas.openxmlformats.org/officeDocument/2006/relationships/image" Target="../media/image182.png"/><Relationship Id="rId7" Type="http://schemas.openxmlformats.org/officeDocument/2006/relationships/oleObject" Target="../embeddings/oleObject28.bin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13.wmf"/><Relationship Id="rId29" Type="http://schemas.openxmlformats.org/officeDocument/2006/relationships/oleObject" Target="../embeddings/oleObject39.bin"/><Relationship Id="rId11" Type="http://schemas.openxmlformats.org/officeDocument/2006/relationships/oleObject" Target="../embeddings/oleObject30.bin"/><Relationship Id="rId24" Type="http://schemas.openxmlformats.org/officeDocument/2006/relationships/image" Target="../media/image17.wmf"/><Relationship Id="rId32" Type="http://schemas.openxmlformats.org/officeDocument/2006/relationships/oleObject" Target="../embeddings/oleObject42.bin"/><Relationship Id="rId37" Type="http://schemas.openxmlformats.org/officeDocument/2006/relationships/oleObject" Target="../embeddings/oleObject47.bin"/><Relationship Id="rId40" Type="http://schemas.openxmlformats.org/officeDocument/2006/relationships/image" Target="../media/image22.wmf"/><Relationship Id="rId45" Type="http://schemas.openxmlformats.org/officeDocument/2006/relationships/image" Target="../media/image176.png"/><Relationship Id="rId53" Type="http://schemas.openxmlformats.org/officeDocument/2006/relationships/image" Target="../media/image185.png"/><Relationship Id="rId5" Type="http://schemas.openxmlformats.org/officeDocument/2006/relationships/oleObject" Target="../embeddings/oleObject27.bin"/><Relationship Id="rId10" Type="http://schemas.openxmlformats.org/officeDocument/2006/relationships/image" Target="../media/image10.wmf"/><Relationship Id="rId19" Type="http://schemas.openxmlformats.org/officeDocument/2006/relationships/oleObject" Target="../embeddings/oleObject34.bin"/><Relationship Id="rId31" Type="http://schemas.openxmlformats.org/officeDocument/2006/relationships/oleObject" Target="../embeddings/oleObject41.bin"/><Relationship Id="rId44" Type="http://schemas.openxmlformats.org/officeDocument/2006/relationships/image" Target="../media/image175.png"/><Relationship Id="rId52" Type="http://schemas.openxmlformats.org/officeDocument/2006/relationships/image" Target="../media/image1401.png"/><Relationship Id="rId4" Type="http://schemas.openxmlformats.org/officeDocument/2006/relationships/image" Target="../media/image21.wmf"/><Relationship Id="rId9" Type="http://schemas.openxmlformats.org/officeDocument/2006/relationships/oleObject" Target="../embeddings/oleObject29.bin"/><Relationship Id="rId14" Type="http://schemas.openxmlformats.org/officeDocument/2006/relationships/image" Target="../media/image12.wmf"/><Relationship Id="rId22" Type="http://schemas.openxmlformats.org/officeDocument/2006/relationships/image" Target="../media/image16.wmf"/><Relationship Id="rId27" Type="http://schemas.openxmlformats.org/officeDocument/2006/relationships/image" Target="../media/image24.wmf"/><Relationship Id="rId30" Type="http://schemas.openxmlformats.org/officeDocument/2006/relationships/oleObject" Target="../embeddings/oleObject40.bin"/><Relationship Id="rId35" Type="http://schemas.openxmlformats.org/officeDocument/2006/relationships/oleObject" Target="../embeddings/oleObject45.bin"/><Relationship Id="rId43" Type="http://schemas.openxmlformats.org/officeDocument/2006/relationships/image" Target="../media/image153.png"/><Relationship Id="rId48" Type="http://schemas.openxmlformats.org/officeDocument/2006/relationships/image" Target="../media/image180.png"/><Relationship Id="rId8" Type="http://schemas.openxmlformats.org/officeDocument/2006/relationships/image" Target="../media/image9.wmf"/><Relationship Id="rId51" Type="http://schemas.openxmlformats.org/officeDocument/2006/relationships/image" Target="../media/image183.png"/><Relationship Id="rId3" Type="http://schemas.openxmlformats.org/officeDocument/2006/relationships/image" Target="../media/image177.png"/><Relationship Id="rId12" Type="http://schemas.openxmlformats.org/officeDocument/2006/relationships/image" Target="../media/image11.wmf"/><Relationship Id="rId17" Type="http://schemas.openxmlformats.org/officeDocument/2006/relationships/oleObject" Target="../embeddings/oleObject33.bin"/><Relationship Id="rId25" Type="http://schemas.openxmlformats.org/officeDocument/2006/relationships/oleObject" Target="../embeddings/oleObject37.bin"/><Relationship Id="rId33" Type="http://schemas.openxmlformats.org/officeDocument/2006/relationships/oleObject" Target="../embeddings/oleObject43.bin"/><Relationship Id="rId38" Type="http://schemas.openxmlformats.org/officeDocument/2006/relationships/oleObject" Target="../embeddings/oleObject48.bin"/><Relationship Id="rId46" Type="http://schemas.openxmlformats.org/officeDocument/2006/relationships/image" Target="../media/image178.png"/><Relationship Id="rId20" Type="http://schemas.openxmlformats.org/officeDocument/2006/relationships/image" Target="../media/image15.wmf"/><Relationship Id="rId41" Type="http://schemas.openxmlformats.org/officeDocument/2006/relationships/oleObject" Target="../embeddings/oleObject50.bin"/><Relationship Id="rId54" Type="http://schemas.openxmlformats.org/officeDocument/2006/relationships/image" Target="../media/image186.png"/><Relationship Id="rId1" Type="http://schemas.openxmlformats.org/officeDocument/2006/relationships/vmlDrawing" Target="../drawings/vmlDrawing3.vml"/><Relationship Id="rId6" Type="http://schemas.openxmlformats.org/officeDocument/2006/relationships/image" Target="../media/image8.wmf"/><Relationship Id="rId15" Type="http://schemas.openxmlformats.org/officeDocument/2006/relationships/oleObject" Target="../embeddings/oleObject32.bin"/><Relationship Id="rId23" Type="http://schemas.openxmlformats.org/officeDocument/2006/relationships/oleObject" Target="../embeddings/oleObject36.bin"/><Relationship Id="rId28" Type="http://schemas.openxmlformats.org/officeDocument/2006/relationships/oleObject" Target="../embeddings/oleObject38.bin"/><Relationship Id="rId36" Type="http://schemas.openxmlformats.org/officeDocument/2006/relationships/oleObject" Target="../embeddings/oleObject46.bin"/><Relationship Id="rId49" Type="http://schemas.openxmlformats.org/officeDocument/2006/relationships/image" Target="../media/image139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wmf"/><Relationship Id="rId13" Type="http://schemas.openxmlformats.org/officeDocument/2006/relationships/oleObject" Target="../embeddings/oleObject55.bin"/><Relationship Id="rId18" Type="http://schemas.openxmlformats.org/officeDocument/2006/relationships/image" Target="../media/image14.wmf"/><Relationship Id="rId26" Type="http://schemas.openxmlformats.org/officeDocument/2006/relationships/image" Target="../media/image18.wmf"/><Relationship Id="rId3" Type="http://schemas.openxmlformats.org/officeDocument/2006/relationships/image" Target="../media/image191.png"/><Relationship Id="rId21" Type="http://schemas.openxmlformats.org/officeDocument/2006/relationships/oleObject" Target="../embeddings/oleObject59.bin"/><Relationship Id="rId7" Type="http://schemas.openxmlformats.org/officeDocument/2006/relationships/oleObject" Target="../embeddings/oleObject52.bin"/><Relationship Id="rId12" Type="http://schemas.openxmlformats.org/officeDocument/2006/relationships/image" Target="../media/image11.wmf"/><Relationship Id="rId17" Type="http://schemas.openxmlformats.org/officeDocument/2006/relationships/oleObject" Target="../embeddings/oleObject57.bin"/><Relationship Id="rId25" Type="http://schemas.openxmlformats.org/officeDocument/2006/relationships/oleObject" Target="../embeddings/oleObject61.bin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13.wmf"/><Relationship Id="rId20" Type="http://schemas.openxmlformats.org/officeDocument/2006/relationships/image" Target="../media/image15.wmf"/><Relationship Id="rId29" Type="http://schemas.openxmlformats.org/officeDocument/2006/relationships/image" Target="../media/image188.png"/><Relationship Id="rId1" Type="http://schemas.openxmlformats.org/officeDocument/2006/relationships/vmlDrawing" Target="../drawings/vmlDrawing4.vml"/><Relationship Id="rId6" Type="http://schemas.openxmlformats.org/officeDocument/2006/relationships/image" Target="../media/image8.wmf"/><Relationship Id="rId11" Type="http://schemas.openxmlformats.org/officeDocument/2006/relationships/oleObject" Target="../embeddings/oleObject54.bin"/><Relationship Id="rId24" Type="http://schemas.openxmlformats.org/officeDocument/2006/relationships/image" Target="../media/image17.wmf"/><Relationship Id="rId5" Type="http://schemas.openxmlformats.org/officeDocument/2006/relationships/oleObject" Target="../embeddings/oleObject51.bin"/><Relationship Id="rId15" Type="http://schemas.openxmlformats.org/officeDocument/2006/relationships/oleObject" Target="../embeddings/oleObject56.bin"/><Relationship Id="rId23" Type="http://schemas.openxmlformats.org/officeDocument/2006/relationships/oleObject" Target="../embeddings/oleObject60.bin"/><Relationship Id="rId28" Type="http://schemas.openxmlformats.org/officeDocument/2006/relationships/image" Target="../media/image187.png"/><Relationship Id="rId10" Type="http://schemas.openxmlformats.org/officeDocument/2006/relationships/image" Target="../media/image10.wmf"/><Relationship Id="rId19" Type="http://schemas.openxmlformats.org/officeDocument/2006/relationships/oleObject" Target="../embeddings/oleObject58.bin"/><Relationship Id="rId4" Type="http://schemas.openxmlformats.org/officeDocument/2006/relationships/image" Target="../media/image21.wmf"/><Relationship Id="rId9" Type="http://schemas.openxmlformats.org/officeDocument/2006/relationships/oleObject" Target="../embeddings/oleObject53.bin"/><Relationship Id="rId14" Type="http://schemas.openxmlformats.org/officeDocument/2006/relationships/image" Target="../media/image12.wmf"/><Relationship Id="rId22" Type="http://schemas.openxmlformats.org/officeDocument/2006/relationships/image" Target="../media/image16.wmf"/><Relationship Id="rId27" Type="http://schemas.openxmlformats.org/officeDocument/2006/relationships/image" Target="../media/image192.png"/><Relationship Id="rId30" Type="http://schemas.openxmlformats.org/officeDocument/2006/relationships/image" Target="../media/image18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7" Type="http://schemas.openxmlformats.org/officeDocument/2006/relationships/image" Target="../media/image202.pn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1.png"/><Relationship Id="rId5" Type="http://schemas.openxmlformats.org/officeDocument/2006/relationships/image" Target="../media/image200.png"/><Relationship Id="rId4" Type="http://schemas.openxmlformats.org/officeDocument/2006/relationships/image" Target="../media/image19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1.png"/><Relationship Id="rId13" Type="http://schemas.openxmlformats.org/officeDocument/2006/relationships/image" Target="../media/image193.png"/><Relationship Id="rId3" Type="http://schemas.openxmlformats.org/officeDocument/2006/relationships/image" Target="../media/image1390.png"/><Relationship Id="rId7" Type="http://schemas.openxmlformats.org/officeDocument/2006/relationships/image" Target="../media/image1430.png"/><Relationship Id="rId12" Type="http://schemas.openxmlformats.org/officeDocument/2006/relationships/image" Target="../media/image190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9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20.png"/><Relationship Id="rId11" Type="http://schemas.openxmlformats.org/officeDocument/2006/relationships/image" Target="../media/image1470.png"/><Relationship Id="rId5" Type="http://schemas.openxmlformats.org/officeDocument/2006/relationships/image" Target="../media/image1410.png"/><Relationship Id="rId15" Type="http://schemas.openxmlformats.org/officeDocument/2006/relationships/image" Target="../media/image195.png"/><Relationship Id="rId10" Type="http://schemas.openxmlformats.org/officeDocument/2006/relationships/image" Target="../media/image1460.png"/><Relationship Id="rId4" Type="http://schemas.openxmlformats.org/officeDocument/2006/relationships/image" Target="../media/image1400.png"/><Relationship Id="rId9" Type="http://schemas.openxmlformats.org/officeDocument/2006/relationships/image" Target="../media/image184.png"/><Relationship Id="rId14" Type="http://schemas.openxmlformats.org/officeDocument/2006/relationships/image" Target="../media/image19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6.png"/><Relationship Id="rId13" Type="http://schemas.openxmlformats.org/officeDocument/2006/relationships/image" Target="../media/image211.png"/><Relationship Id="rId3" Type="http://schemas.openxmlformats.org/officeDocument/2006/relationships/image" Target="../media/image1760.png"/><Relationship Id="rId7" Type="http://schemas.openxmlformats.org/officeDocument/2006/relationships/image" Target="../media/image205.png"/><Relationship Id="rId12" Type="http://schemas.openxmlformats.org/officeDocument/2006/relationships/image" Target="../media/image210.png"/><Relationship Id="rId2" Type="http://schemas.openxmlformats.org/officeDocument/2006/relationships/image" Target="../media/image17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4.png"/><Relationship Id="rId11" Type="http://schemas.openxmlformats.org/officeDocument/2006/relationships/image" Target="../media/image209.png"/><Relationship Id="rId5" Type="http://schemas.openxmlformats.org/officeDocument/2006/relationships/image" Target="../media/image203.png"/><Relationship Id="rId10" Type="http://schemas.openxmlformats.org/officeDocument/2006/relationships/image" Target="../media/image208.png"/><Relationship Id="rId4" Type="http://schemas.openxmlformats.org/officeDocument/2006/relationships/image" Target="../media/image1780.png"/><Relationship Id="rId9" Type="http://schemas.openxmlformats.org/officeDocument/2006/relationships/image" Target="../media/image20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8.png"/><Relationship Id="rId3" Type="http://schemas.openxmlformats.org/officeDocument/2006/relationships/image" Target="../media/image213.png"/><Relationship Id="rId7" Type="http://schemas.openxmlformats.org/officeDocument/2006/relationships/image" Target="../media/image217.png"/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6.png"/><Relationship Id="rId5" Type="http://schemas.openxmlformats.org/officeDocument/2006/relationships/image" Target="../media/image215.png"/><Relationship Id="rId10" Type="http://schemas.openxmlformats.org/officeDocument/2006/relationships/image" Target="../media/image220.png"/><Relationship Id="rId4" Type="http://schemas.openxmlformats.org/officeDocument/2006/relationships/image" Target="../media/image214.png"/><Relationship Id="rId9" Type="http://schemas.openxmlformats.org/officeDocument/2006/relationships/image" Target="../media/image21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7" Type="http://schemas.openxmlformats.org/officeDocument/2006/relationships/image" Target="../media/image225.png"/><Relationship Id="rId2" Type="http://schemas.openxmlformats.org/officeDocument/2006/relationships/image" Target="../media/image220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4.png"/><Relationship Id="rId5" Type="http://schemas.openxmlformats.org/officeDocument/2006/relationships/image" Target="../media/image223.png"/><Relationship Id="rId4" Type="http://schemas.openxmlformats.org/officeDocument/2006/relationships/image" Target="../media/image22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2.png"/><Relationship Id="rId3" Type="http://schemas.openxmlformats.org/officeDocument/2006/relationships/image" Target="../media/image227.png"/><Relationship Id="rId7" Type="http://schemas.openxmlformats.org/officeDocument/2006/relationships/image" Target="../media/image231.png"/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0.png"/><Relationship Id="rId5" Type="http://schemas.openxmlformats.org/officeDocument/2006/relationships/image" Target="../media/image229.png"/><Relationship Id="rId10" Type="http://schemas.openxmlformats.org/officeDocument/2006/relationships/image" Target="../media/image234.png"/><Relationship Id="rId4" Type="http://schemas.openxmlformats.org/officeDocument/2006/relationships/image" Target="../media/image228.png"/><Relationship Id="rId9" Type="http://schemas.openxmlformats.org/officeDocument/2006/relationships/image" Target="../media/image23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1.png"/><Relationship Id="rId3" Type="http://schemas.openxmlformats.org/officeDocument/2006/relationships/image" Target="../media/image236.png"/><Relationship Id="rId7" Type="http://schemas.openxmlformats.org/officeDocument/2006/relationships/image" Target="../media/image240.png"/><Relationship Id="rId2" Type="http://schemas.openxmlformats.org/officeDocument/2006/relationships/image" Target="../media/image2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9.png"/><Relationship Id="rId5" Type="http://schemas.openxmlformats.org/officeDocument/2006/relationships/image" Target="../media/image238.png"/><Relationship Id="rId10" Type="http://schemas.openxmlformats.org/officeDocument/2006/relationships/image" Target="../media/image243.png"/><Relationship Id="rId4" Type="http://schemas.openxmlformats.org/officeDocument/2006/relationships/image" Target="../media/image237.png"/><Relationship Id="rId9" Type="http://schemas.openxmlformats.org/officeDocument/2006/relationships/image" Target="../media/image24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0.png"/><Relationship Id="rId3" Type="http://schemas.openxmlformats.org/officeDocument/2006/relationships/image" Target="../media/image245.png"/><Relationship Id="rId7" Type="http://schemas.openxmlformats.org/officeDocument/2006/relationships/image" Target="../media/image249.png"/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8.png"/><Relationship Id="rId5" Type="http://schemas.openxmlformats.org/officeDocument/2006/relationships/image" Target="../media/image247.png"/><Relationship Id="rId4" Type="http://schemas.openxmlformats.org/officeDocument/2006/relationships/image" Target="../media/image246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7.png"/><Relationship Id="rId13" Type="http://schemas.openxmlformats.org/officeDocument/2006/relationships/image" Target="../media/image262.png"/><Relationship Id="rId3" Type="http://schemas.openxmlformats.org/officeDocument/2006/relationships/image" Target="../media/image252.png"/><Relationship Id="rId7" Type="http://schemas.openxmlformats.org/officeDocument/2006/relationships/image" Target="../media/image256.png"/><Relationship Id="rId12" Type="http://schemas.openxmlformats.org/officeDocument/2006/relationships/image" Target="../media/image261.png"/><Relationship Id="rId2" Type="http://schemas.openxmlformats.org/officeDocument/2006/relationships/image" Target="../media/image25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5.png"/><Relationship Id="rId11" Type="http://schemas.openxmlformats.org/officeDocument/2006/relationships/image" Target="../media/image260.png"/><Relationship Id="rId5" Type="http://schemas.openxmlformats.org/officeDocument/2006/relationships/image" Target="../media/image254.png"/><Relationship Id="rId15" Type="http://schemas.openxmlformats.org/officeDocument/2006/relationships/image" Target="../media/image265.png"/><Relationship Id="rId10" Type="http://schemas.openxmlformats.org/officeDocument/2006/relationships/image" Target="../media/image259.png"/><Relationship Id="rId4" Type="http://schemas.openxmlformats.org/officeDocument/2006/relationships/image" Target="../media/image253.png"/><Relationship Id="rId9" Type="http://schemas.openxmlformats.org/officeDocument/2006/relationships/image" Target="../media/image258.png"/><Relationship Id="rId14" Type="http://schemas.openxmlformats.org/officeDocument/2006/relationships/image" Target="../media/image26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610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5.tiff"/><Relationship Id="rId10" Type="http://schemas.openxmlformats.org/officeDocument/2006/relationships/image" Target="../media/image13.png"/><Relationship Id="rId4" Type="http://schemas.openxmlformats.org/officeDocument/2006/relationships/image" Target="../media/image710.png"/><Relationship Id="rId9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7.png"/><Relationship Id="rId3" Type="http://schemas.openxmlformats.org/officeDocument/2006/relationships/image" Target="../media/image1810.png"/><Relationship Id="rId7" Type="http://schemas.openxmlformats.org/officeDocument/2006/relationships/image" Target="../media/image2211.png"/><Relationship Id="rId12" Type="http://schemas.openxmlformats.org/officeDocument/2006/relationships/image" Target="../media/image26.png"/><Relationship Id="rId2" Type="http://schemas.openxmlformats.org/officeDocument/2006/relationships/image" Target="../media/image17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image" Target="../media/image5.tiff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3.png"/><Relationship Id="rId13" Type="http://schemas.openxmlformats.org/officeDocument/2006/relationships/image" Target="../media/image31.png"/><Relationship Id="rId3" Type="http://schemas.openxmlformats.org/officeDocument/2006/relationships/image" Target="../media/image2110.png"/><Relationship Id="rId7" Type="http://schemas.openxmlformats.org/officeDocument/2006/relationships/image" Target="../media/image2510.png"/><Relationship Id="rId12" Type="http://schemas.openxmlformats.org/officeDocument/2006/relationships/image" Target="../media/image29.png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10.png"/><Relationship Id="rId11" Type="http://schemas.openxmlformats.org/officeDocument/2006/relationships/image" Target="../media/image290.png"/><Relationship Id="rId5" Type="http://schemas.openxmlformats.org/officeDocument/2006/relationships/image" Target="../media/image2310.png"/><Relationship Id="rId10" Type="http://schemas.openxmlformats.org/officeDocument/2006/relationships/image" Target="../media/image2810.png"/><Relationship Id="rId4" Type="http://schemas.openxmlformats.org/officeDocument/2006/relationships/image" Target="../media/image810.png"/><Relationship Id="rId9" Type="http://schemas.openxmlformats.org/officeDocument/2006/relationships/image" Target="../media/image28.png"/><Relationship Id="rId14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3.png"/><Relationship Id="rId18" Type="http://schemas.openxmlformats.org/officeDocument/2006/relationships/image" Target="../media/image35.png"/><Relationship Id="rId21" Type="http://schemas.openxmlformats.org/officeDocument/2006/relationships/image" Target="../media/image38.png"/><Relationship Id="rId12" Type="http://schemas.openxmlformats.org/officeDocument/2006/relationships/image" Target="../media/image42.png"/><Relationship Id="rId17" Type="http://schemas.openxmlformats.org/officeDocument/2006/relationships/image" Target="../media/image34.png"/><Relationship Id="rId2" Type="http://schemas.openxmlformats.org/officeDocument/2006/relationships/image" Target="../media/image33.png"/><Relationship Id="rId16" Type="http://schemas.openxmlformats.org/officeDocument/2006/relationships/image" Target="../media/image30.png"/><Relationship Id="rId20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11" Type="http://schemas.openxmlformats.org/officeDocument/2006/relationships/image" Target="../media/image41.png"/><Relationship Id="rId15" Type="http://schemas.openxmlformats.org/officeDocument/2006/relationships/image" Target="../media/image6.tiff"/><Relationship Id="rId10" Type="http://schemas.openxmlformats.org/officeDocument/2006/relationships/image" Target="../media/image40.png"/><Relationship Id="rId19" Type="http://schemas.openxmlformats.org/officeDocument/2006/relationships/image" Target="../media/image36.png"/><Relationship Id="rId14" Type="http://schemas.openxmlformats.org/officeDocument/2006/relationships/image" Target="../media/image4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68188" y="332662"/>
            <a:ext cx="31854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 smtClean="0">
                <a:solidFill>
                  <a:srgbClr val="7030A0"/>
                </a:solidFill>
                <a:latin typeface="SimHei" charset="-122"/>
                <a:ea typeface="SimHei" charset="-122"/>
                <a:cs typeface="SimHei" charset="-122"/>
              </a:rPr>
              <a:t>第四节 机械波</a:t>
            </a:r>
            <a:endParaRPr lang="zh-CN" altLang="en-US" sz="3600" b="1" dirty="0">
              <a:solidFill>
                <a:srgbClr val="7030A0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68187" y="978993"/>
            <a:ext cx="32624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 smtClean="0">
                <a:solidFill>
                  <a:srgbClr val="7030A0"/>
                </a:solidFill>
                <a:latin typeface="SimHei" charset="-122"/>
                <a:ea typeface="SimHei" charset="-122"/>
                <a:cs typeface="SimHei" charset="-122"/>
              </a:rPr>
              <a:t>一 从振动到波动</a:t>
            </a:r>
            <a:endParaRPr lang="zh-CN" altLang="en-US" sz="3200" b="1" dirty="0">
              <a:solidFill>
                <a:srgbClr val="7030A0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333053" y="978993"/>
            <a:ext cx="49039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 smtClean="0">
                <a:solidFill>
                  <a:srgbClr val="0000FF"/>
                </a:solidFill>
                <a:latin typeface="SimHei" charset="-122"/>
                <a:ea typeface="SimHei" charset="-122"/>
                <a:cs typeface="SimHei" charset="-122"/>
              </a:rPr>
              <a:t>---</a:t>
            </a:r>
            <a:r>
              <a:rPr lang="zh-CN" altLang="en-US" sz="3200" b="1" dirty="0" smtClean="0">
                <a:solidFill>
                  <a:srgbClr val="0000FF"/>
                </a:solidFill>
                <a:latin typeface="SimHei" charset="-122"/>
                <a:ea typeface="SimHei" charset="-122"/>
                <a:cs typeface="SimHei" charset="-122"/>
              </a:rPr>
              <a:t>从单一质点到连续介质</a:t>
            </a:r>
            <a:endParaRPr lang="zh-CN" altLang="en-US" sz="3200" b="1" dirty="0">
              <a:solidFill>
                <a:srgbClr val="0000FF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68187" y="1563768"/>
            <a:ext cx="1126462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 smtClean="0">
                <a:latin typeface="SimHei" charset="-122"/>
                <a:ea typeface="SimHei" charset="-122"/>
                <a:cs typeface="SimHei" charset="-122"/>
              </a:rPr>
              <a:t>在弹性介质中，一个质元的振动会引起近邻质元的振动，而近</a:t>
            </a:r>
            <a:endParaRPr lang="en-US" altLang="zh-CN" sz="3200" b="1" dirty="0" smtClean="0">
              <a:latin typeface="SimHei" charset="-122"/>
              <a:ea typeface="SimHei" charset="-122"/>
              <a:cs typeface="SimHei" charset="-122"/>
            </a:endParaRPr>
          </a:p>
          <a:p>
            <a:r>
              <a:rPr lang="zh-CN" altLang="en-US" sz="3200" b="1" dirty="0" smtClean="0">
                <a:latin typeface="SimHei" charset="-122"/>
                <a:ea typeface="SimHei" charset="-122"/>
                <a:cs typeface="SimHei" charset="-122"/>
              </a:rPr>
              <a:t>邻质元的振动又会引起较远质元的振动，这样就会形成振动由</a:t>
            </a:r>
            <a:endParaRPr lang="en-US" altLang="zh-CN" sz="3200" b="1" dirty="0" smtClean="0">
              <a:latin typeface="SimHei" charset="-122"/>
              <a:ea typeface="SimHei" charset="-122"/>
              <a:cs typeface="SimHei" charset="-122"/>
            </a:endParaRPr>
          </a:p>
          <a:p>
            <a:r>
              <a:rPr lang="zh-CN" altLang="en-US" sz="3200" b="1" dirty="0" smtClean="0">
                <a:latin typeface="SimHei" charset="-122"/>
                <a:ea typeface="SimHei" charset="-122"/>
                <a:cs typeface="SimHei" charset="-122"/>
              </a:rPr>
              <a:t>近至远的传播。这种传播就是</a:t>
            </a:r>
            <a:r>
              <a:rPr lang="zh-CN" altLang="en-US" sz="3200" b="1" dirty="0" smtClean="0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机械波</a:t>
            </a:r>
            <a:r>
              <a:rPr lang="zh-CN" altLang="en-US" sz="3200" b="1" dirty="0" smtClean="0">
                <a:latin typeface="SimHei" charset="-122"/>
                <a:ea typeface="SimHei" charset="-122"/>
                <a:cs typeface="SimHei" charset="-122"/>
              </a:rPr>
              <a:t>。</a:t>
            </a:r>
            <a:endParaRPr lang="zh-CN" altLang="en-US" sz="3200" b="1" dirty="0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25344" y="3326891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 smtClean="0">
                <a:solidFill>
                  <a:srgbClr val="C00000"/>
                </a:solidFill>
                <a:latin typeface="SimHei" charset="-122"/>
                <a:ea typeface="SimHei" charset="-122"/>
                <a:cs typeface="SimHei" charset="-122"/>
              </a:rPr>
              <a:t>波动的一个例子：</a:t>
            </a:r>
            <a:endParaRPr lang="zh-CN" altLang="en-US" sz="3200" b="1" dirty="0">
              <a:solidFill>
                <a:srgbClr val="C00000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25344" y="4103937"/>
            <a:ext cx="3877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 smtClean="0">
                <a:solidFill>
                  <a:srgbClr val="0000FF"/>
                </a:solidFill>
                <a:latin typeface="SimHei" charset="-122"/>
                <a:ea typeface="SimHei" charset="-122"/>
                <a:cs typeface="SimHei" charset="-122"/>
              </a:rPr>
              <a:t>机械波产生的条件：</a:t>
            </a:r>
            <a:endParaRPr lang="zh-CN" altLang="en-US" sz="3200" b="1" dirty="0">
              <a:solidFill>
                <a:srgbClr val="0000FF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20269" y="5108816"/>
            <a:ext cx="57246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 smtClean="0">
                <a:latin typeface="SimHei" charset="-122"/>
                <a:ea typeface="SimHei" charset="-122"/>
                <a:cs typeface="SimHei" charset="-122"/>
              </a:rPr>
              <a:t>1).</a:t>
            </a:r>
            <a:r>
              <a:rPr lang="zh-CN" altLang="en-US" sz="3200" b="1" dirty="0" smtClean="0">
                <a:solidFill>
                  <a:srgbClr val="CC00CC"/>
                </a:solidFill>
                <a:latin typeface="SimHei" charset="-122"/>
                <a:ea typeface="SimHei" charset="-122"/>
                <a:cs typeface="SimHei" charset="-122"/>
              </a:rPr>
              <a:t>波源</a:t>
            </a:r>
            <a:r>
              <a:rPr lang="zh-CN" altLang="en-US" sz="3200" b="1" dirty="0" smtClean="0">
                <a:latin typeface="SimHei" charset="-122"/>
                <a:ea typeface="SimHei" charset="-122"/>
                <a:cs typeface="SimHei" charset="-122"/>
              </a:rPr>
              <a:t> </a:t>
            </a:r>
            <a:r>
              <a:rPr lang="en-US" altLang="zh-CN" sz="3200" b="1" dirty="0" smtClean="0">
                <a:latin typeface="SimHei" charset="-122"/>
                <a:ea typeface="SimHei" charset="-122"/>
                <a:cs typeface="SimHei" charset="-122"/>
              </a:rPr>
              <a:t>---</a:t>
            </a:r>
            <a:r>
              <a:rPr lang="zh-CN" altLang="en-US" sz="3200" b="1" dirty="0" smtClean="0">
                <a:latin typeface="SimHei" charset="-122"/>
                <a:ea typeface="SimHei" charset="-122"/>
                <a:cs typeface="SimHei" charset="-122"/>
              </a:rPr>
              <a:t>产生振动的物体；</a:t>
            </a:r>
            <a:endParaRPr lang="zh-CN" altLang="en-US" sz="3200" b="1" dirty="0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20269" y="5814484"/>
            <a:ext cx="65453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 smtClean="0">
                <a:latin typeface="SimHei" charset="-122"/>
                <a:ea typeface="SimHei" charset="-122"/>
                <a:cs typeface="SimHei" charset="-122"/>
              </a:rPr>
              <a:t>2).</a:t>
            </a:r>
            <a:r>
              <a:rPr lang="zh-CN" altLang="en-US" sz="3200" b="1" dirty="0" smtClean="0">
                <a:solidFill>
                  <a:srgbClr val="CC00CC"/>
                </a:solidFill>
                <a:latin typeface="SimHei" charset="-122"/>
                <a:ea typeface="SimHei" charset="-122"/>
                <a:cs typeface="SimHei" charset="-122"/>
              </a:rPr>
              <a:t>弹性媒质 </a:t>
            </a:r>
            <a:r>
              <a:rPr lang="en-US" altLang="zh-CN" sz="3200" b="1" dirty="0" smtClean="0">
                <a:latin typeface="SimHei" charset="-122"/>
                <a:ea typeface="SimHei" charset="-122"/>
                <a:cs typeface="SimHei" charset="-122"/>
              </a:rPr>
              <a:t>---</a:t>
            </a:r>
            <a:r>
              <a:rPr lang="zh-CN" altLang="en-US" sz="3200" b="1" dirty="0" smtClean="0">
                <a:latin typeface="SimHei" charset="-122"/>
                <a:ea typeface="SimHei" charset="-122"/>
                <a:cs typeface="SimHei" charset="-122"/>
              </a:rPr>
              <a:t>传播振动的介质。</a:t>
            </a:r>
            <a:endParaRPr lang="zh-CN" altLang="en-US" sz="3200" b="1" dirty="0">
              <a:latin typeface="SimHei" charset="-122"/>
              <a:ea typeface="SimHei" charset="-122"/>
              <a:cs typeface="SimHei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7170" y="3227087"/>
            <a:ext cx="6247861" cy="1718162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7544930" y="5814484"/>
            <a:ext cx="30572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 smtClean="0">
                <a:solidFill>
                  <a:srgbClr val="C00000"/>
                </a:solidFill>
                <a:latin typeface="SimHei" charset="-122"/>
                <a:ea typeface="SimHei" charset="-122"/>
                <a:cs typeface="SimHei" charset="-122"/>
              </a:rPr>
              <a:t>仅对机械波成立</a:t>
            </a:r>
            <a:endParaRPr lang="zh-CN" altLang="en-US" sz="3200" b="1" dirty="0">
              <a:solidFill>
                <a:srgbClr val="C00000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45859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8" grpId="0"/>
      <p:bldP spid="9" grpId="0"/>
      <p:bldP spid="10" grpId="0"/>
      <p:bldP spid="1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图片 4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3833" y="4863643"/>
            <a:ext cx="3681614" cy="16519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/>
              <p:cNvSpPr txBox="1"/>
              <p:nvPr/>
            </p:nvSpPr>
            <p:spPr>
              <a:xfrm>
                <a:off x="7424055" y="407765"/>
                <a:ext cx="3543214" cy="843436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𝑦</m:t>
                      </m:r>
                      <m:r>
                        <a:rPr kumimoji="1" lang="en-US" altLang="zh-CN" sz="32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=</m:t>
                      </m:r>
                      <m:r>
                        <a:rPr kumimoji="1" lang="en-US" altLang="zh-CN" sz="32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𝐴</m:t>
                      </m:r>
                      <m:func>
                        <m:funcPr>
                          <m:ctrlPr>
                            <a:rPr kumimoji="1" lang="en-US" altLang="zh-CN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3200" b="0" i="0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cos</m:t>
                          </m:r>
                        </m:fName>
                        <m:e>
                          <m:r>
                            <a:rPr kumimoji="1" lang="en-US" altLang="zh-CN" sz="3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𝜔</m:t>
                          </m:r>
                          <m:d>
                            <m:dPr>
                              <m:ctrlPr>
                                <a:rPr kumimoji="1" lang="mr-IN" altLang="zh-CN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32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𝑡</m:t>
                              </m:r>
                              <m:r>
                                <a:rPr kumimoji="1" lang="en-US" altLang="zh-CN" sz="32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kumimoji="1" lang="en-US" altLang="zh-CN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zh-CN" sz="3200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num>
                                <m:den>
                                  <m:r>
                                    <a:rPr kumimoji="1" lang="en-US" altLang="zh-CN" sz="3200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𝑢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kumimoji="1" lang="zh-CN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4055" y="407765"/>
                <a:ext cx="3543214" cy="84343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本框 3"/>
          <p:cNvSpPr txBox="1"/>
          <p:nvPr/>
        </p:nvSpPr>
        <p:spPr>
          <a:xfrm>
            <a:off x="439864" y="347063"/>
            <a:ext cx="32624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 smtClean="0">
                <a:solidFill>
                  <a:srgbClr val="7030A0"/>
                </a:solidFill>
                <a:latin typeface="SimHei" charset="-122"/>
                <a:ea typeface="SimHei" charset="-122"/>
                <a:cs typeface="SimHei" charset="-122"/>
              </a:rPr>
              <a:t>2. </a:t>
            </a:r>
            <a:r>
              <a:rPr lang="zh-CN" altLang="en-US" sz="3200" b="1" dirty="0" smtClean="0">
                <a:solidFill>
                  <a:srgbClr val="7030A0"/>
                </a:solidFill>
                <a:latin typeface="SimHei" charset="-122"/>
                <a:ea typeface="SimHei" charset="-122"/>
                <a:cs typeface="SimHei" charset="-122"/>
              </a:rPr>
              <a:t>波函数的意义</a:t>
            </a:r>
            <a:endParaRPr lang="zh-CN" altLang="en-US" sz="3200" b="1" dirty="0">
              <a:solidFill>
                <a:srgbClr val="7030A0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1542" y="1574880"/>
            <a:ext cx="3681614" cy="1651920"/>
          </a:xfrm>
          <a:prstGeom prst="rect">
            <a:avLst/>
          </a:prstGeom>
        </p:spPr>
      </p:pic>
      <p:cxnSp>
        <p:nvCxnSpPr>
          <p:cNvPr id="8" name="直线箭头连接符 7"/>
          <p:cNvCxnSpPr/>
          <p:nvPr/>
        </p:nvCxnSpPr>
        <p:spPr>
          <a:xfrm flipV="1">
            <a:off x="6813543" y="2378565"/>
            <a:ext cx="4320000" cy="0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线箭头连接符 8"/>
          <p:cNvCxnSpPr/>
          <p:nvPr/>
        </p:nvCxnSpPr>
        <p:spPr>
          <a:xfrm flipV="1">
            <a:off x="6808460" y="1216451"/>
            <a:ext cx="0" cy="2160000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/>
              <p:cNvSpPr txBox="1"/>
              <p:nvPr/>
            </p:nvSpPr>
            <p:spPr>
              <a:xfrm>
                <a:off x="6446181" y="2191257"/>
                <a:ext cx="36227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1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𝑶</m:t>
                      </m:r>
                    </m:oMath>
                  </m:oMathPara>
                </a14:m>
                <a:endParaRPr kumimoji="1" lang="zh-CN" altLang="en-US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6181" y="2191257"/>
                <a:ext cx="362279" cy="43088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/>
              <p:cNvSpPr txBox="1"/>
              <p:nvPr/>
            </p:nvSpPr>
            <p:spPr>
              <a:xfrm>
                <a:off x="10665263" y="2378565"/>
                <a:ext cx="25006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1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𝒕</m:t>
                      </m:r>
                    </m:oMath>
                  </m:oMathPara>
                </a14:m>
                <a:endParaRPr kumimoji="1" lang="zh-CN" altLang="en-US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5263" y="2378565"/>
                <a:ext cx="250068" cy="430887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/>
              <p:cNvSpPr txBox="1"/>
              <p:nvPr/>
            </p:nvSpPr>
            <p:spPr>
              <a:xfrm>
                <a:off x="6878588" y="1063809"/>
                <a:ext cx="31418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1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𝒚</m:t>
                      </m:r>
                    </m:oMath>
                  </m:oMathPara>
                </a14:m>
                <a:endParaRPr kumimoji="1" lang="zh-CN" altLang="en-US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文本框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8588" y="1063809"/>
                <a:ext cx="314189" cy="430887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/>
              <p:cNvSpPr txBox="1"/>
              <p:nvPr/>
            </p:nvSpPr>
            <p:spPr>
              <a:xfrm>
                <a:off x="439864" y="916609"/>
                <a:ext cx="412164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3200" b="1" i="1" smtClean="0">
                        <a:latin typeface="Cambria Math" charset="0"/>
                        <a:ea typeface="SimHei" charset="-122"/>
                        <a:cs typeface="SimHei" charset="-122"/>
                      </a:rPr>
                      <m:t>𝒚</m:t>
                    </m:r>
                  </m:oMath>
                </a14:m>
                <a:r>
                  <a:rPr lang="zh-CN" altLang="en-US" sz="3200" b="1" dirty="0" smtClean="0">
                    <a:latin typeface="SimHei" charset="-122"/>
                    <a:ea typeface="SimHei" charset="-122"/>
                    <a:cs typeface="SimHei" charset="-122"/>
                  </a:rPr>
                  <a:t>是</a:t>
                </a:r>
                <a14:m>
                  <m:oMath xmlns:m="http://schemas.openxmlformats.org/officeDocument/2006/math">
                    <m:r>
                      <a:rPr lang="en-US" altLang="zh-CN" sz="3200" b="1" i="1" dirty="0" smtClean="0">
                        <a:latin typeface="Cambria Math" charset="0"/>
                        <a:ea typeface="SimHei" charset="-122"/>
                        <a:cs typeface="SimHei" charset="-122"/>
                      </a:rPr>
                      <m:t>𝒙</m:t>
                    </m:r>
                  </m:oMath>
                </a14:m>
                <a:r>
                  <a:rPr lang="zh-CN" altLang="en-US" sz="3200" b="1" dirty="0" smtClean="0">
                    <a:latin typeface="SimHei" charset="-122"/>
                    <a:ea typeface="SimHei" charset="-122"/>
                    <a:cs typeface="SimHei" charset="-122"/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sz="3200" b="1" i="1" dirty="0" smtClean="0">
                        <a:latin typeface="Cambria Math" charset="0"/>
                        <a:ea typeface="SimHei" charset="-122"/>
                        <a:cs typeface="SimHei" charset="-122"/>
                      </a:rPr>
                      <m:t>𝒕</m:t>
                    </m:r>
                  </m:oMath>
                </a14:m>
                <a:r>
                  <a:rPr lang="zh-CN" altLang="en-US" sz="3200" b="1" dirty="0" smtClean="0">
                    <a:latin typeface="SimHei" charset="-122"/>
                    <a:ea typeface="SimHei" charset="-122"/>
                    <a:cs typeface="SimHei" charset="-122"/>
                  </a:rPr>
                  <a:t>的多元函数。</a:t>
                </a:r>
                <a:endParaRPr lang="zh-CN" altLang="en-US" sz="3200" b="1" dirty="0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25" name="文本框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864" y="916609"/>
                <a:ext cx="4121641" cy="584775"/>
              </a:xfrm>
              <a:prstGeom prst="rect">
                <a:avLst/>
              </a:prstGeom>
              <a:blipFill rotWithShape="0">
                <a:blip r:embed="rId7"/>
                <a:stretch>
                  <a:fillRect t="-16667" r="-3402" b="-302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/>
              <p:cNvSpPr txBox="1"/>
              <p:nvPr/>
            </p:nvSpPr>
            <p:spPr>
              <a:xfrm>
                <a:off x="439864" y="1486155"/>
                <a:ext cx="288412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3200" b="1" dirty="0" smtClean="0">
                    <a:latin typeface="SimHei" charset="-122"/>
                    <a:ea typeface="SimHei" charset="-122"/>
                    <a:cs typeface="SimHei" charset="-122"/>
                  </a:rPr>
                  <a:t>(1).</a:t>
                </a:r>
                <a14:m>
                  <m:oMath xmlns:m="http://schemas.openxmlformats.org/officeDocument/2006/math">
                    <m:r>
                      <a:rPr lang="en-US" altLang="zh-CN" sz="3200" b="1" i="1" smtClean="0">
                        <a:latin typeface="Cambria Math" charset="0"/>
                        <a:ea typeface="SimHei" charset="-122"/>
                        <a:cs typeface="SimHei" charset="-122"/>
                      </a:rPr>
                      <m:t>𝒙</m:t>
                    </m:r>
                  </m:oMath>
                </a14:m>
                <a:r>
                  <a:rPr lang="zh-CN" altLang="en-US" sz="3200" b="1" dirty="0" smtClean="0">
                    <a:latin typeface="SimHei" charset="-122"/>
                    <a:ea typeface="SimHei" charset="-122"/>
                    <a:cs typeface="SimHei" charset="-122"/>
                  </a:rPr>
                  <a:t>一定时：</a:t>
                </a:r>
                <a:endParaRPr lang="zh-CN" altLang="en-US" sz="3200" b="1" dirty="0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26" name="文本框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864" y="1486155"/>
                <a:ext cx="2884123" cy="584775"/>
              </a:xfrm>
              <a:prstGeom prst="rect">
                <a:avLst/>
              </a:prstGeom>
              <a:blipFill rotWithShape="0">
                <a:blip r:embed="rId8"/>
                <a:stretch>
                  <a:fillRect l="-5285" t="-16667" r="-5285" b="-302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/>
              <p:cNvSpPr txBox="1"/>
              <p:nvPr/>
            </p:nvSpPr>
            <p:spPr>
              <a:xfrm>
                <a:off x="3563573" y="1536900"/>
                <a:ext cx="127156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𝑥</m:t>
                      </m:r>
                      <m:r>
                        <a:rPr kumimoji="1" lang="en-US" altLang="zh-CN" sz="32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3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CN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" name="文本框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3573" y="1536900"/>
                <a:ext cx="1271567" cy="492443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/>
              <p:cNvSpPr txBox="1"/>
              <p:nvPr/>
            </p:nvSpPr>
            <p:spPr>
              <a:xfrm>
                <a:off x="1025188" y="2026164"/>
                <a:ext cx="3807902" cy="843436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𝑦</m:t>
                      </m:r>
                      <m:r>
                        <a:rPr kumimoji="1" lang="en-US" altLang="zh-CN" sz="32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=</m:t>
                      </m:r>
                      <m:r>
                        <a:rPr kumimoji="1" lang="en-US" altLang="zh-CN" sz="32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𝐴</m:t>
                      </m:r>
                      <m:func>
                        <m:funcPr>
                          <m:ctrlPr>
                            <a:rPr kumimoji="1" lang="en-US" altLang="zh-CN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3200" b="0" i="0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cos</m:t>
                          </m:r>
                        </m:fName>
                        <m:e>
                          <m:r>
                            <a:rPr kumimoji="1" lang="en-US" altLang="zh-CN" sz="3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𝜔</m:t>
                          </m:r>
                          <m:d>
                            <m:dPr>
                              <m:ctrlPr>
                                <a:rPr kumimoji="1" lang="mr-IN" altLang="zh-CN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32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𝑡</m:t>
                              </m:r>
                              <m:r>
                                <a:rPr kumimoji="1" lang="en-US" altLang="zh-CN" sz="32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kumimoji="1" lang="en-US" altLang="zh-CN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kumimoji="1" lang="en-US" altLang="zh-CN" sz="3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sz="3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zh-CN" sz="3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kumimoji="1" lang="en-US" altLang="zh-CN" sz="3200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𝑢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kumimoji="1" lang="zh-CN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8" name="文本框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5188" y="2026164"/>
                <a:ext cx="3807902" cy="843436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本框 28"/>
              <p:cNvSpPr txBox="1"/>
              <p:nvPr/>
            </p:nvSpPr>
            <p:spPr>
              <a:xfrm>
                <a:off x="1036949" y="2853628"/>
                <a:ext cx="513255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3200" b="1" dirty="0" smtClean="0">
                    <a:latin typeface="SimHei" charset="-122"/>
                    <a:ea typeface="SimHei" charset="-122"/>
                    <a:cs typeface="SimHei" charset="-122"/>
                  </a:rPr>
                  <a:t>表示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1" i="1" smtClean="0">
                            <a:latin typeface="Cambria Math" panose="02040503050406030204" pitchFamily="18" charset="0"/>
                            <a:ea typeface="SimHei" charset="-122"/>
                            <a:cs typeface="SimHei" charset="-122"/>
                          </a:rPr>
                        </m:ctrlPr>
                      </m:sSubPr>
                      <m:e>
                        <m:r>
                          <a:rPr lang="en-US" altLang="zh-CN" sz="3200" b="1" i="1" smtClean="0">
                            <a:latin typeface="Cambria Math" charset="0"/>
                            <a:ea typeface="SimHei" charset="-122"/>
                            <a:cs typeface="SimHei" charset="-122"/>
                          </a:rPr>
                          <m:t>𝒙</m:t>
                        </m:r>
                      </m:e>
                      <m:sub>
                        <m:r>
                          <a:rPr lang="en-US" altLang="zh-CN" sz="3200" b="1" i="1" smtClean="0">
                            <a:latin typeface="Cambria Math" charset="0"/>
                            <a:ea typeface="SimHei" charset="-122"/>
                            <a:cs typeface="SimHei" charset="-122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zh-CN" altLang="en-US" sz="3200" b="1" dirty="0" smtClean="0">
                    <a:latin typeface="SimHei" charset="-122"/>
                    <a:ea typeface="SimHei" charset="-122"/>
                    <a:cs typeface="SimHei" charset="-122"/>
                  </a:rPr>
                  <a:t>处质点的</a:t>
                </a:r>
                <a:r>
                  <a:rPr lang="zh-CN" altLang="en-US" sz="3200" b="1" dirty="0" smtClean="0">
                    <a:solidFill>
                      <a:srgbClr val="C00000"/>
                    </a:solidFill>
                    <a:latin typeface="SimHei" charset="-122"/>
                    <a:ea typeface="SimHei" charset="-122"/>
                    <a:cs typeface="SimHei" charset="-122"/>
                  </a:rPr>
                  <a:t>振动方程</a:t>
                </a:r>
                <a:r>
                  <a:rPr lang="zh-CN" altLang="en-US" sz="3200" b="1" dirty="0" smtClean="0">
                    <a:latin typeface="SimHei" charset="-122"/>
                    <a:ea typeface="SimHei" charset="-122"/>
                    <a:cs typeface="SimHei" charset="-122"/>
                  </a:rPr>
                  <a:t>。</a:t>
                </a:r>
                <a:endParaRPr lang="zh-CN" altLang="en-US" sz="3200" b="1" dirty="0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29" name="文本框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6949" y="2853628"/>
                <a:ext cx="5132559" cy="584775"/>
              </a:xfrm>
              <a:prstGeom prst="rect">
                <a:avLst/>
              </a:prstGeom>
              <a:blipFill rotWithShape="0">
                <a:blip r:embed="rId11"/>
                <a:stretch>
                  <a:fillRect l="-2969" t="-16667" r="-2375" b="-302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本框 31"/>
              <p:cNvSpPr txBox="1"/>
              <p:nvPr/>
            </p:nvSpPr>
            <p:spPr>
              <a:xfrm>
                <a:off x="1036949" y="3544169"/>
                <a:ext cx="1188722" cy="843436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−</m:t>
                      </m:r>
                      <m:f>
                        <m:fPr>
                          <m:ctrlPr>
                            <a:rPr kumimoji="1" lang="en-US" altLang="zh-CN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CN" sz="3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𝜔</m:t>
                          </m:r>
                          <m:sSub>
                            <m:sSubPr>
                              <m:ctrlPr>
                                <a:rPr kumimoji="1" lang="en-US" altLang="zh-CN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32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sz="32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kumimoji="1" lang="en-US" altLang="zh-CN" sz="3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𝑢</m:t>
                          </m:r>
                        </m:den>
                      </m:f>
                    </m:oMath>
                  </m:oMathPara>
                </a14:m>
                <a:endParaRPr kumimoji="1" lang="zh-CN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" name="文本框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6949" y="3544169"/>
                <a:ext cx="1188722" cy="843436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本框 32"/>
              <p:cNvSpPr txBox="1"/>
              <p:nvPr/>
            </p:nvSpPr>
            <p:spPr>
              <a:xfrm>
                <a:off x="2393737" y="3397331"/>
                <a:ext cx="7420045" cy="10772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1" i="1" smtClean="0">
                            <a:latin typeface="Cambria Math" panose="02040503050406030204" pitchFamily="18" charset="0"/>
                            <a:ea typeface="SimHei" charset="-122"/>
                            <a:cs typeface="SimHei" charset="-122"/>
                          </a:rPr>
                        </m:ctrlPr>
                      </m:sSubPr>
                      <m:e>
                        <m:r>
                          <a:rPr lang="en-US" altLang="zh-CN" sz="3200" b="1" i="1" smtClean="0">
                            <a:latin typeface="Cambria Math" charset="0"/>
                            <a:ea typeface="SimHei" charset="-122"/>
                            <a:cs typeface="SimHei" charset="-122"/>
                          </a:rPr>
                          <m:t>𝒙</m:t>
                        </m:r>
                      </m:e>
                      <m:sub>
                        <m:r>
                          <a:rPr lang="en-US" altLang="zh-CN" sz="3200" b="1" i="1" smtClean="0">
                            <a:latin typeface="Cambria Math" charset="0"/>
                            <a:ea typeface="SimHei" charset="-122"/>
                            <a:cs typeface="SimHei" charset="-122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zh-CN" altLang="en-US" sz="3200" b="1" dirty="0" smtClean="0">
                    <a:latin typeface="SimHei" charset="-122"/>
                    <a:ea typeface="SimHei" charset="-122"/>
                    <a:cs typeface="SimHei" charset="-122"/>
                  </a:rPr>
                  <a:t>点的初相位，表示着该点的振动相位</a:t>
                </a:r>
                <a:endParaRPr lang="en-US" altLang="zh-CN" sz="3200" b="1" dirty="0" smtClean="0">
                  <a:latin typeface="SimHei" charset="-122"/>
                  <a:ea typeface="SimHei" charset="-122"/>
                  <a:cs typeface="SimHei" charset="-122"/>
                </a:endParaRPr>
              </a:p>
              <a:p>
                <a:r>
                  <a:rPr lang="zh-CN" altLang="en-US" sz="3200" b="1" dirty="0" smtClean="0">
                    <a:latin typeface="SimHei" charset="-122"/>
                    <a:ea typeface="SimHei" charset="-122"/>
                    <a:cs typeface="SimHei" charset="-122"/>
                  </a:rPr>
                  <a:t>相对于振动源的相位的落后。</a:t>
                </a:r>
                <a:endParaRPr lang="zh-CN" altLang="en-US" sz="3200" b="1" dirty="0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33" name="文本框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3737" y="3397331"/>
                <a:ext cx="7420045" cy="1077218"/>
              </a:xfrm>
              <a:prstGeom prst="rect">
                <a:avLst/>
              </a:prstGeom>
              <a:blipFill rotWithShape="0">
                <a:blip r:embed="rId13"/>
                <a:stretch>
                  <a:fillRect l="-2136" t="-9040" b="-175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本框 33"/>
              <p:cNvSpPr txBox="1"/>
              <p:nvPr/>
            </p:nvSpPr>
            <p:spPr>
              <a:xfrm>
                <a:off x="438110" y="4459709"/>
                <a:ext cx="288412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3200" b="1" dirty="0" smtClean="0">
                    <a:latin typeface="SimHei" charset="-122"/>
                    <a:ea typeface="SimHei" charset="-122"/>
                    <a:cs typeface="SimHei" charset="-122"/>
                  </a:rPr>
                  <a:t>(2).</a:t>
                </a:r>
                <a14:m>
                  <m:oMath xmlns:m="http://schemas.openxmlformats.org/officeDocument/2006/math">
                    <m:r>
                      <a:rPr lang="en-US" altLang="zh-CN" sz="3200" b="1" i="1" smtClean="0">
                        <a:latin typeface="Cambria Math" charset="0"/>
                        <a:ea typeface="SimHei" charset="-122"/>
                        <a:cs typeface="SimHei" charset="-122"/>
                      </a:rPr>
                      <m:t>𝒕</m:t>
                    </m:r>
                  </m:oMath>
                </a14:m>
                <a:r>
                  <a:rPr lang="zh-CN" altLang="en-US" sz="3200" b="1" dirty="0" smtClean="0">
                    <a:latin typeface="SimHei" charset="-122"/>
                    <a:ea typeface="SimHei" charset="-122"/>
                    <a:cs typeface="SimHei" charset="-122"/>
                  </a:rPr>
                  <a:t>一定时：</a:t>
                </a:r>
                <a:endParaRPr lang="zh-CN" altLang="en-US" sz="3200" b="1" dirty="0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34" name="文本框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110" y="4459709"/>
                <a:ext cx="2884123" cy="584775"/>
              </a:xfrm>
              <a:prstGeom prst="rect">
                <a:avLst/>
              </a:prstGeom>
              <a:blipFill rotWithShape="0">
                <a:blip r:embed="rId14"/>
                <a:stretch>
                  <a:fillRect l="-5497" t="-16667" r="-2748" b="-302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本框 34"/>
              <p:cNvSpPr txBox="1"/>
              <p:nvPr/>
            </p:nvSpPr>
            <p:spPr>
              <a:xfrm>
                <a:off x="3561819" y="4510454"/>
                <a:ext cx="115486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𝑡</m:t>
                      </m:r>
                      <m:r>
                        <a:rPr kumimoji="1" lang="en-US" altLang="zh-CN" sz="32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3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𝑡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CN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5" name="文本框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1819" y="4510454"/>
                <a:ext cx="1154867" cy="492443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本框 35"/>
              <p:cNvSpPr txBox="1"/>
              <p:nvPr/>
            </p:nvSpPr>
            <p:spPr>
              <a:xfrm>
                <a:off x="1007107" y="5143668"/>
                <a:ext cx="3825983" cy="843436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𝑦</m:t>
                      </m:r>
                      <m:r>
                        <a:rPr kumimoji="1" lang="en-US" altLang="zh-CN" sz="32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=</m:t>
                      </m:r>
                      <m:r>
                        <a:rPr kumimoji="1" lang="en-US" altLang="zh-CN" sz="32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𝐴</m:t>
                      </m:r>
                      <m:func>
                        <m:funcPr>
                          <m:ctrlPr>
                            <a:rPr kumimoji="1" lang="en-US" altLang="zh-CN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3200" b="0" i="0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cos</m:t>
                          </m:r>
                        </m:fName>
                        <m:e>
                          <m:r>
                            <a:rPr kumimoji="1" lang="en-US" altLang="zh-CN" sz="3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𝜔</m:t>
                          </m:r>
                          <m:d>
                            <m:dPr>
                              <m:ctrlPr>
                                <a:rPr kumimoji="1" lang="mr-IN" altLang="zh-CN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3200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kumimoji="1" lang="en-US" altLang="zh-CN" sz="3200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kumimoji="1" lang="en-US" altLang="zh-CN" sz="32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kumimoji="1" lang="en-US" altLang="zh-CN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zh-CN" sz="3200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num>
                                <m:den>
                                  <m:r>
                                    <a:rPr kumimoji="1" lang="en-US" altLang="zh-CN" sz="3200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𝑢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kumimoji="1" lang="zh-CN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6" name="文本框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7107" y="5143668"/>
                <a:ext cx="3825983" cy="843436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本框 37"/>
              <p:cNvSpPr txBox="1"/>
              <p:nvPr/>
            </p:nvSpPr>
            <p:spPr>
              <a:xfrm>
                <a:off x="1036949" y="6046289"/>
                <a:ext cx="465646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表示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1" i="1" smtClean="0">
                            <a:latin typeface="Cambria Math" panose="02040503050406030204" pitchFamily="18" charset="0"/>
                            <a:ea typeface="SimHei" charset="-122"/>
                            <a:cs typeface="SimHei" charset="-122"/>
                          </a:rPr>
                        </m:ctrlPr>
                      </m:sSubPr>
                      <m:e>
                        <m:r>
                          <a:rPr lang="en-US" altLang="zh-CN" sz="3200" b="1" i="1" smtClean="0">
                            <a:latin typeface="Cambria Math" charset="0"/>
                            <a:ea typeface="SimHei" charset="-122"/>
                            <a:cs typeface="SimHei" charset="-122"/>
                          </a:rPr>
                          <m:t>𝒕</m:t>
                        </m:r>
                      </m:e>
                      <m:sub>
                        <m:r>
                          <a:rPr lang="en-US" altLang="zh-CN" sz="3200" b="1" i="1" smtClean="0">
                            <a:latin typeface="Cambria Math" charset="0"/>
                            <a:ea typeface="SimHei" charset="-122"/>
                            <a:cs typeface="SimHei" charset="-122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zh-CN" altLang="en-US" sz="3200" b="1" dirty="0" smtClean="0">
                    <a:latin typeface="SimHei" charset="-122"/>
                    <a:ea typeface="SimHei" charset="-122"/>
                    <a:cs typeface="SimHei" charset="-122"/>
                  </a:rPr>
                  <a:t>时刻的</a:t>
                </a:r>
                <a:r>
                  <a:rPr lang="zh-CN" altLang="en-US" sz="3200" b="1" dirty="0" smtClean="0">
                    <a:solidFill>
                      <a:srgbClr val="C00000"/>
                    </a:solidFill>
                    <a:latin typeface="SimHei" charset="-122"/>
                    <a:ea typeface="SimHei" charset="-122"/>
                    <a:cs typeface="SimHei" charset="-122"/>
                  </a:rPr>
                  <a:t>波形方程</a:t>
                </a:r>
                <a:r>
                  <a:rPr lang="zh-CN" altLang="en-US" sz="3200" b="1" dirty="0" smtClean="0">
                    <a:latin typeface="SimHei" charset="-122"/>
                    <a:ea typeface="SimHei" charset="-122"/>
                    <a:cs typeface="SimHei" charset="-122"/>
                  </a:rPr>
                  <a:t>。</a:t>
                </a:r>
                <a:endParaRPr lang="zh-CN" altLang="en-US" sz="3200" b="1" dirty="0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38" name="文本框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6949" y="6046289"/>
                <a:ext cx="4656468" cy="584775"/>
              </a:xfrm>
              <a:prstGeom prst="rect">
                <a:avLst/>
              </a:prstGeom>
              <a:blipFill rotWithShape="0">
                <a:blip r:embed="rId17"/>
                <a:stretch>
                  <a:fillRect l="-3272" t="-16667" r="-2880" b="-302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直线箭头连接符 38"/>
          <p:cNvCxnSpPr/>
          <p:nvPr/>
        </p:nvCxnSpPr>
        <p:spPr>
          <a:xfrm flipV="1">
            <a:off x="6813543" y="5687309"/>
            <a:ext cx="4320000" cy="0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线箭头连接符 39"/>
          <p:cNvCxnSpPr/>
          <p:nvPr/>
        </p:nvCxnSpPr>
        <p:spPr>
          <a:xfrm flipV="1">
            <a:off x="6808460" y="4525195"/>
            <a:ext cx="0" cy="2160000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本框 40"/>
              <p:cNvSpPr txBox="1"/>
              <p:nvPr/>
            </p:nvSpPr>
            <p:spPr>
              <a:xfrm>
                <a:off x="6446181" y="5500001"/>
                <a:ext cx="36227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1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𝑶</m:t>
                      </m:r>
                    </m:oMath>
                  </m:oMathPara>
                </a14:m>
                <a:endParaRPr kumimoji="1" lang="zh-CN" altLang="en-US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1" name="文本框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6181" y="5500001"/>
                <a:ext cx="362279" cy="430887"/>
              </a:xfrm>
              <a:prstGeom prst="rect">
                <a:avLst/>
              </a:prstGeom>
              <a:blipFill rotWithShape="0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本框 41"/>
              <p:cNvSpPr txBox="1"/>
              <p:nvPr/>
            </p:nvSpPr>
            <p:spPr>
              <a:xfrm>
                <a:off x="10665263" y="5687309"/>
                <a:ext cx="30617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1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𝒙</m:t>
                      </m:r>
                    </m:oMath>
                  </m:oMathPara>
                </a14:m>
                <a:endParaRPr kumimoji="1" lang="zh-CN" altLang="en-US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2" name="文本框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5263" y="5687309"/>
                <a:ext cx="306173" cy="430887"/>
              </a:xfrm>
              <a:prstGeom prst="rect">
                <a:avLst/>
              </a:prstGeom>
              <a:blipFill rotWithShape="0"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椭圆 46"/>
          <p:cNvSpPr/>
          <p:nvPr/>
        </p:nvSpPr>
        <p:spPr>
          <a:xfrm>
            <a:off x="6916465" y="5627093"/>
            <a:ext cx="144000" cy="144000"/>
          </a:xfrm>
          <a:prstGeom prst="ellipse">
            <a:avLst/>
          </a:prstGeom>
          <a:solidFill>
            <a:srgbClr val="CC00CC"/>
          </a:solidFill>
          <a:ln w="254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48" name="直线箭头连接符 47"/>
          <p:cNvCxnSpPr/>
          <p:nvPr/>
        </p:nvCxnSpPr>
        <p:spPr>
          <a:xfrm flipV="1">
            <a:off x="6990168" y="4891779"/>
            <a:ext cx="0" cy="720000"/>
          </a:xfrm>
          <a:prstGeom prst="straightConnector1">
            <a:avLst/>
          </a:prstGeom>
          <a:ln w="50800">
            <a:solidFill>
              <a:srgbClr val="CC00CC"/>
            </a:solidFill>
            <a:prstDash val="sysDot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椭圆 48"/>
          <p:cNvSpPr/>
          <p:nvPr/>
        </p:nvSpPr>
        <p:spPr>
          <a:xfrm>
            <a:off x="7147210" y="5627260"/>
            <a:ext cx="144000" cy="144000"/>
          </a:xfrm>
          <a:prstGeom prst="ellipse">
            <a:avLst/>
          </a:prstGeom>
          <a:solidFill>
            <a:srgbClr val="CC00CC"/>
          </a:solidFill>
          <a:ln w="254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50" name="直线箭头连接符 49"/>
          <p:cNvCxnSpPr/>
          <p:nvPr/>
        </p:nvCxnSpPr>
        <p:spPr>
          <a:xfrm flipH="1" flipV="1">
            <a:off x="7220913" y="5044484"/>
            <a:ext cx="0" cy="576000"/>
          </a:xfrm>
          <a:prstGeom prst="straightConnector1">
            <a:avLst/>
          </a:prstGeom>
          <a:ln w="50800">
            <a:solidFill>
              <a:srgbClr val="CC00CC"/>
            </a:solidFill>
            <a:prstDash val="sysDot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椭圆 51"/>
          <p:cNvSpPr/>
          <p:nvPr/>
        </p:nvSpPr>
        <p:spPr>
          <a:xfrm>
            <a:off x="8634763" y="5626091"/>
            <a:ext cx="144000" cy="144000"/>
          </a:xfrm>
          <a:prstGeom prst="ellipse">
            <a:avLst/>
          </a:prstGeom>
          <a:solidFill>
            <a:srgbClr val="CC00CC"/>
          </a:solidFill>
          <a:ln w="254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53" name="直线箭头连接符 52"/>
          <p:cNvCxnSpPr/>
          <p:nvPr/>
        </p:nvCxnSpPr>
        <p:spPr>
          <a:xfrm flipV="1">
            <a:off x="8708466" y="4890777"/>
            <a:ext cx="0" cy="720000"/>
          </a:xfrm>
          <a:prstGeom prst="straightConnector1">
            <a:avLst/>
          </a:prstGeom>
          <a:ln w="50800">
            <a:solidFill>
              <a:srgbClr val="CC00CC"/>
            </a:solidFill>
            <a:prstDash val="sysDot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椭圆 53"/>
          <p:cNvSpPr/>
          <p:nvPr/>
        </p:nvSpPr>
        <p:spPr>
          <a:xfrm>
            <a:off x="8865508" y="5626258"/>
            <a:ext cx="144000" cy="144000"/>
          </a:xfrm>
          <a:prstGeom prst="ellipse">
            <a:avLst/>
          </a:prstGeom>
          <a:solidFill>
            <a:srgbClr val="CC00CC"/>
          </a:solidFill>
          <a:ln w="254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55" name="直线箭头连接符 54"/>
          <p:cNvCxnSpPr/>
          <p:nvPr/>
        </p:nvCxnSpPr>
        <p:spPr>
          <a:xfrm flipH="1" flipV="1">
            <a:off x="8939211" y="5043482"/>
            <a:ext cx="0" cy="576000"/>
          </a:xfrm>
          <a:prstGeom prst="straightConnector1">
            <a:avLst/>
          </a:prstGeom>
          <a:ln w="50800">
            <a:solidFill>
              <a:srgbClr val="CC00CC"/>
            </a:solidFill>
            <a:prstDash val="sysDot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椭圆 55"/>
          <p:cNvSpPr/>
          <p:nvPr/>
        </p:nvSpPr>
        <p:spPr>
          <a:xfrm>
            <a:off x="8413021" y="5611849"/>
            <a:ext cx="144000" cy="144000"/>
          </a:xfrm>
          <a:prstGeom prst="ellipse">
            <a:avLst/>
          </a:prstGeom>
          <a:solidFill>
            <a:srgbClr val="CC00CC"/>
          </a:solidFill>
          <a:ln w="254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57" name="直线箭头连接符 56"/>
          <p:cNvCxnSpPr/>
          <p:nvPr/>
        </p:nvCxnSpPr>
        <p:spPr>
          <a:xfrm flipV="1">
            <a:off x="8486724" y="5233179"/>
            <a:ext cx="0" cy="396000"/>
          </a:xfrm>
          <a:prstGeom prst="straightConnector1">
            <a:avLst/>
          </a:prstGeom>
          <a:ln w="50800">
            <a:solidFill>
              <a:srgbClr val="CC00CC"/>
            </a:solidFill>
            <a:prstDash val="sysDot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椭圆 58"/>
          <p:cNvSpPr/>
          <p:nvPr/>
        </p:nvSpPr>
        <p:spPr>
          <a:xfrm>
            <a:off x="7772170" y="5621399"/>
            <a:ext cx="144000" cy="144000"/>
          </a:xfrm>
          <a:prstGeom prst="ellipse">
            <a:avLst/>
          </a:prstGeom>
          <a:solidFill>
            <a:srgbClr val="CC00CC"/>
          </a:solidFill>
          <a:ln w="254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60" name="直线箭头连接符 59"/>
          <p:cNvCxnSpPr/>
          <p:nvPr/>
        </p:nvCxnSpPr>
        <p:spPr>
          <a:xfrm>
            <a:off x="7845872" y="5662357"/>
            <a:ext cx="0" cy="792000"/>
          </a:xfrm>
          <a:prstGeom prst="straightConnector1">
            <a:avLst/>
          </a:prstGeom>
          <a:ln w="50800">
            <a:solidFill>
              <a:srgbClr val="CC00CC"/>
            </a:solidFill>
            <a:prstDash val="sysDot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椭圆 60"/>
          <p:cNvSpPr/>
          <p:nvPr/>
        </p:nvSpPr>
        <p:spPr>
          <a:xfrm>
            <a:off x="8002915" y="5621566"/>
            <a:ext cx="144000" cy="144000"/>
          </a:xfrm>
          <a:prstGeom prst="ellipse">
            <a:avLst/>
          </a:prstGeom>
          <a:solidFill>
            <a:srgbClr val="CC00CC"/>
          </a:solidFill>
          <a:ln w="254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62" name="直线箭头连接符 61"/>
          <p:cNvCxnSpPr/>
          <p:nvPr/>
        </p:nvCxnSpPr>
        <p:spPr>
          <a:xfrm flipH="1">
            <a:off x="8073254" y="5642926"/>
            <a:ext cx="0" cy="648000"/>
          </a:xfrm>
          <a:prstGeom prst="straightConnector1">
            <a:avLst/>
          </a:prstGeom>
          <a:ln w="50800">
            <a:solidFill>
              <a:srgbClr val="CC00CC"/>
            </a:solidFill>
            <a:prstDash val="sysDot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椭圆 62"/>
          <p:cNvSpPr/>
          <p:nvPr/>
        </p:nvSpPr>
        <p:spPr>
          <a:xfrm>
            <a:off x="7550428" y="5607157"/>
            <a:ext cx="144000" cy="144000"/>
          </a:xfrm>
          <a:prstGeom prst="ellipse">
            <a:avLst/>
          </a:prstGeom>
          <a:solidFill>
            <a:srgbClr val="CC00CC"/>
          </a:solidFill>
          <a:ln w="254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64" name="直线箭头连接符 63"/>
          <p:cNvCxnSpPr/>
          <p:nvPr/>
        </p:nvCxnSpPr>
        <p:spPr>
          <a:xfrm flipH="1">
            <a:off x="7620768" y="5680759"/>
            <a:ext cx="0" cy="468000"/>
          </a:xfrm>
          <a:prstGeom prst="straightConnector1">
            <a:avLst/>
          </a:prstGeom>
          <a:ln w="50800">
            <a:solidFill>
              <a:srgbClr val="CC00CC"/>
            </a:solidFill>
            <a:prstDash val="sysDot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椭圆 67"/>
          <p:cNvSpPr/>
          <p:nvPr/>
        </p:nvSpPr>
        <p:spPr>
          <a:xfrm>
            <a:off x="9513009" y="5636225"/>
            <a:ext cx="144000" cy="144000"/>
          </a:xfrm>
          <a:prstGeom prst="ellipse">
            <a:avLst/>
          </a:prstGeom>
          <a:solidFill>
            <a:srgbClr val="CC00CC"/>
          </a:solidFill>
          <a:ln w="254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69" name="直线箭头连接符 68"/>
          <p:cNvCxnSpPr/>
          <p:nvPr/>
        </p:nvCxnSpPr>
        <p:spPr>
          <a:xfrm>
            <a:off x="9586711" y="5677183"/>
            <a:ext cx="0" cy="792000"/>
          </a:xfrm>
          <a:prstGeom prst="straightConnector1">
            <a:avLst/>
          </a:prstGeom>
          <a:ln w="50800">
            <a:solidFill>
              <a:srgbClr val="CC00CC"/>
            </a:solidFill>
            <a:prstDash val="sysDot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椭圆 69"/>
          <p:cNvSpPr/>
          <p:nvPr/>
        </p:nvSpPr>
        <p:spPr>
          <a:xfrm>
            <a:off x="9743754" y="5636392"/>
            <a:ext cx="144000" cy="144000"/>
          </a:xfrm>
          <a:prstGeom prst="ellipse">
            <a:avLst/>
          </a:prstGeom>
          <a:solidFill>
            <a:srgbClr val="CC00CC"/>
          </a:solidFill>
          <a:ln w="254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71" name="直线箭头连接符 70"/>
          <p:cNvCxnSpPr/>
          <p:nvPr/>
        </p:nvCxnSpPr>
        <p:spPr>
          <a:xfrm flipH="1">
            <a:off x="9814093" y="5657752"/>
            <a:ext cx="0" cy="648000"/>
          </a:xfrm>
          <a:prstGeom prst="straightConnector1">
            <a:avLst/>
          </a:prstGeom>
          <a:ln w="50800">
            <a:solidFill>
              <a:srgbClr val="CC00CC"/>
            </a:solidFill>
            <a:prstDash val="sysDot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椭圆 71"/>
          <p:cNvSpPr/>
          <p:nvPr/>
        </p:nvSpPr>
        <p:spPr>
          <a:xfrm>
            <a:off x="9291267" y="5621983"/>
            <a:ext cx="144000" cy="144000"/>
          </a:xfrm>
          <a:prstGeom prst="ellipse">
            <a:avLst/>
          </a:prstGeom>
          <a:solidFill>
            <a:srgbClr val="CC00CC"/>
          </a:solidFill>
          <a:ln w="254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73" name="直线箭头连接符 72"/>
          <p:cNvCxnSpPr/>
          <p:nvPr/>
        </p:nvCxnSpPr>
        <p:spPr>
          <a:xfrm flipH="1">
            <a:off x="9361607" y="5695585"/>
            <a:ext cx="0" cy="468000"/>
          </a:xfrm>
          <a:prstGeom prst="straightConnector1">
            <a:avLst/>
          </a:prstGeom>
          <a:ln w="50800">
            <a:solidFill>
              <a:srgbClr val="CC00CC"/>
            </a:solidFill>
            <a:prstDash val="sysDot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椭圆 73"/>
          <p:cNvSpPr/>
          <p:nvPr/>
        </p:nvSpPr>
        <p:spPr>
          <a:xfrm>
            <a:off x="10333790" y="5636629"/>
            <a:ext cx="144000" cy="144000"/>
          </a:xfrm>
          <a:prstGeom prst="ellipse">
            <a:avLst/>
          </a:prstGeom>
          <a:solidFill>
            <a:srgbClr val="CC00CC"/>
          </a:solidFill>
          <a:ln w="254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75" name="直线箭头连接符 74"/>
          <p:cNvCxnSpPr/>
          <p:nvPr/>
        </p:nvCxnSpPr>
        <p:spPr>
          <a:xfrm flipV="1">
            <a:off x="10407493" y="4901315"/>
            <a:ext cx="0" cy="720000"/>
          </a:xfrm>
          <a:prstGeom prst="straightConnector1">
            <a:avLst/>
          </a:prstGeom>
          <a:ln w="50800">
            <a:solidFill>
              <a:srgbClr val="CC00CC"/>
            </a:solidFill>
            <a:prstDash val="sysDot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椭圆 75"/>
          <p:cNvSpPr/>
          <p:nvPr/>
        </p:nvSpPr>
        <p:spPr>
          <a:xfrm>
            <a:off x="10112048" y="5622387"/>
            <a:ext cx="144000" cy="144000"/>
          </a:xfrm>
          <a:prstGeom prst="ellipse">
            <a:avLst/>
          </a:prstGeom>
          <a:solidFill>
            <a:srgbClr val="CC00CC"/>
          </a:solidFill>
          <a:ln w="254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77" name="直线箭头连接符 76"/>
          <p:cNvCxnSpPr/>
          <p:nvPr/>
        </p:nvCxnSpPr>
        <p:spPr>
          <a:xfrm flipV="1">
            <a:off x="10185751" y="5243717"/>
            <a:ext cx="0" cy="396000"/>
          </a:xfrm>
          <a:prstGeom prst="straightConnector1">
            <a:avLst/>
          </a:prstGeom>
          <a:ln w="50800">
            <a:solidFill>
              <a:srgbClr val="CC00CC"/>
            </a:solidFill>
            <a:prstDash val="sysDot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文本框 77"/>
              <p:cNvSpPr txBox="1"/>
              <p:nvPr/>
            </p:nvSpPr>
            <p:spPr>
              <a:xfrm>
                <a:off x="6874261" y="4409951"/>
                <a:ext cx="31418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1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𝒚</m:t>
                      </m:r>
                    </m:oMath>
                  </m:oMathPara>
                </a14:m>
                <a:endParaRPr kumimoji="1" lang="zh-CN" altLang="en-US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8" name="文本框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4261" y="4409951"/>
                <a:ext cx="314189" cy="430887"/>
              </a:xfrm>
              <a:prstGeom prst="rect">
                <a:avLst/>
              </a:prstGeom>
              <a:blipFill rotWithShape="0"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0" name="直线连接符 79"/>
          <p:cNvCxnSpPr/>
          <p:nvPr/>
        </p:nvCxnSpPr>
        <p:spPr>
          <a:xfrm flipV="1">
            <a:off x="6820741" y="1603016"/>
            <a:ext cx="3960000" cy="0"/>
          </a:xfrm>
          <a:prstGeom prst="line">
            <a:avLst/>
          </a:prstGeom>
          <a:ln w="38100">
            <a:solidFill>
              <a:srgbClr val="FF66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线连接符 83"/>
          <p:cNvCxnSpPr/>
          <p:nvPr/>
        </p:nvCxnSpPr>
        <p:spPr>
          <a:xfrm flipV="1">
            <a:off x="6816229" y="3188219"/>
            <a:ext cx="3960000" cy="0"/>
          </a:xfrm>
          <a:prstGeom prst="line">
            <a:avLst/>
          </a:prstGeom>
          <a:ln w="38100">
            <a:solidFill>
              <a:srgbClr val="FF66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文本框 84"/>
              <p:cNvSpPr txBox="1"/>
              <p:nvPr/>
            </p:nvSpPr>
            <p:spPr>
              <a:xfrm>
                <a:off x="6456157" y="1368353"/>
                <a:ext cx="33663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1" i="1" smtClean="0">
                          <a:latin typeface="Cambria Math" charset="0"/>
                        </a:rPr>
                        <m:t>𝑨</m:t>
                      </m:r>
                    </m:oMath>
                  </m:oMathPara>
                </a14:m>
                <a:endParaRPr kumimoji="1" lang="zh-CN" altLang="en-US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5" name="文本框 8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6157" y="1368353"/>
                <a:ext cx="336631" cy="430887"/>
              </a:xfrm>
              <a:prstGeom prst="rect">
                <a:avLst/>
              </a:prstGeom>
              <a:blipFill rotWithShape="0"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文本框 85"/>
              <p:cNvSpPr txBox="1"/>
              <p:nvPr/>
            </p:nvSpPr>
            <p:spPr>
              <a:xfrm>
                <a:off x="6190431" y="2974294"/>
                <a:ext cx="60433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1" i="1" smtClean="0">
                          <a:latin typeface="Cambria Math" charset="0"/>
                        </a:rPr>
                        <m:t>−</m:t>
                      </m:r>
                      <m:r>
                        <a:rPr kumimoji="1" lang="en-US" altLang="zh-CN" sz="2800" b="1" i="1" smtClean="0">
                          <a:latin typeface="Cambria Math" charset="0"/>
                        </a:rPr>
                        <m:t>𝑨</m:t>
                      </m:r>
                    </m:oMath>
                  </m:oMathPara>
                </a14:m>
                <a:endParaRPr kumimoji="1" lang="zh-CN" altLang="en-US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6" name="文本框 8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0431" y="2974294"/>
                <a:ext cx="604333" cy="430887"/>
              </a:xfrm>
              <a:prstGeom prst="rect">
                <a:avLst/>
              </a:prstGeom>
              <a:blipFill rotWithShape="0"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文本框 86"/>
              <p:cNvSpPr txBox="1"/>
              <p:nvPr/>
            </p:nvSpPr>
            <p:spPr>
              <a:xfrm>
                <a:off x="10394311" y="1701675"/>
                <a:ext cx="127156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𝑥</m:t>
                      </m:r>
                      <m:r>
                        <a:rPr kumimoji="1" lang="en-US" altLang="zh-CN" sz="32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3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CN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7" name="文本框 8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94311" y="1701675"/>
                <a:ext cx="1271567" cy="492443"/>
              </a:xfrm>
              <a:prstGeom prst="rect">
                <a:avLst/>
              </a:prstGeom>
              <a:blipFill rotWithShape="0"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8" name="文本框 87"/>
          <p:cNvSpPr txBox="1"/>
          <p:nvPr/>
        </p:nvSpPr>
        <p:spPr>
          <a:xfrm>
            <a:off x="8316904" y="4211836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 smtClean="0">
                <a:solidFill>
                  <a:srgbClr val="0000FF"/>
                </a:solidFill>
                <a:latin typeface="SimHei" charset="-122"/>
                <a:ea typeface="SimHei" charset="-122"/>
                <a:cs typeface="SimHei" charset="-122"/>
              </a:rPr>
              <a:t>波形曲线</a:t>
            </a:r>
            <a:endParaRPr lang="zh-CN" altLang="en-US" sz="3200" b="1" dirty="0">
              <a:solidFill>
                <a:srgbClr val="0000FF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文本框 64"/>
              <p:cNvSpPr txBox="1"/>
              <p:nvPr/>
            </p:nvSpPr>
            <p:spPr>
              <a:xfrm>
                <a:off x="10511730" y="5023739"/>
                <a:ext cx="115486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𝑡</m:t>
                      </m:r>
                      <m:r>
                        <a:rPr kumimoji="1" lang="en-US" altLang="zh-CN" sz="32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3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𝑡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CN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5" name="文本框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1730" y="5023739"/>
                <a:ext cx="1154867" cy="492443"/>
              </a:xfrm>
              <a:prstGeom prst="rect">
                <a:avLst/>
              </a:prstGeom>
              <a:blipFill rotWithShape="0"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17603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8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1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0" fill="hold">
                      <p:stCondLst>
                        <p:cond delay="indefinite"/>
                      </p:stCondLst>
                      <p:childTnLst>
                        <p:par>
                          <p:cTn id="201" fill="hold">
                            <p:stCondLst>
                              <p:cond delay="0"/>
                            </p:stCondLst>
                            <p:childTnLst>
                              <p:par>
                                <p:cTn id="20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4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25" grpId="0"/>
      <p:bldP spid="26" grpId="0"/>
      <p:bldP spid="27" grpId="0"/>
      <p:bldP spid="28" grpId="0"/>
      <p:bldP spid="29" grpId="0"/>
      <p:bldP spid="32" grpId="0"/>
      <p:bldP spid="33" grpId="0"/>
      <p:bldP spid="34" grpId="0"/>
      <p:bldP spid="35" grpId="0"/>
      <p:bldP spid="36" grpId="0"/>
      <p:bldP spid="38" grpId="0"/>
      <p:bldP spid="41" grpId="0"/>
      <p:bldP spid="42" grpId="0"/>
      <p:bldP spid="47" grpId="0" animBg="1"/>
      <p:bldP spid="49" grpId="0" animBg="1"/>
      <p:bldP spid="52" grpId="0" animBg="1"/>
      <p:bldP spid="54" grpId="0" animBg="1"/>
      <p:bldP spid="56" grpId="0" animBg="1"/>
      <p:bldP spid="59" grpId="0" animBg="1"/>
      <p:bldP spid="61" grpId="0" animBg="1"/>
      <p:bldP spid="63" grpId="0" animBg="1"/>
      <p:bldP spid="68" grpId="0" animBg="1"/>
      <p:bldP spid="70" grpId="0" animBg="1"/>
      <p:bldP spid="72" grpId="0" animBg="1"/>
      <p:bldP spid="74" grpId="0" animBg="1"/>
      <p:bldP spid="76" grpId="0" animBg="1"/>
      <p:bldP spid="78" grpId="0"/>
      <p:bldP spid="85" grpId="0"/>
      <p:bldP spid="86" grpId="0"/>
      <p:bldP spid="87" grpId="0"/>
      <p:bldP spid="88" grpId="0"/>
      <p:bldP spid="6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/>
              <p:cNvSpPr txBox="1"/>
              <p:nvPr/>
            </p:nvSpPr>
            <p:spPr>
              <a:xfrm>
                <a:off x="6752530" y="379628"/>
                <a:ext cx="3543214" cy="843436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𝑦</m:t>
                      </m:r>
                      <m:r>
                        <a:rPr kumimoji="1" lang="en-US" altLang="zh-CN" sz="32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=</m:t>
                      </m:r>
                      <m:r>
                        <a:rPr kumimoji="1" lang="en-US" altLang="zh-CN" sz="32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𝐴</m:t>
                      </m:r>
                      <m:func>
                        <m:funcPr>
                          <m:ctrlPr>
                            <a:rPr kumimoji="1" lang="en-US" altLang="zh-CN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3200" b="0" i="0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cos</m:t>
                          </m:r>
                        </m:fName>
                        <m:e>
                          <m:r>
                            <a:rPr kumimoji="1" lang="en-US" altLang="zh-CN" sz="3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𝜔</m:t>
                          </m:r>
                          <m:d>
                            <m:dPr>
                              <m:ctrlPr>
                                <a:rPr kumimoji="1" lang="mr-IN" altLang="zh-CN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32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𝑡</m:t>
                              </m:r>
                              <m:r>
                                <a:rPr kumimoji="1" lang="en-US" altLang="zh-CN" sz="32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kumimoji="1" lang="en-US" altLang="zh-CN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zh-CN" sz="3200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num>
                                <m:den>
                                  <m:r>
                                    <a:rPr kumimoji="1" lang="en-US" altLang="zh-CN" sz="3200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𝑢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kumimoji="1" lang="zh-CN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2530" y="379628"/>
                <a:ext cx="3543214" cy="843436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1077184" y="379628"/>
                <a:ext cx="4017767" cy="843436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3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CN" sz="32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=</m:t>
                      </m:r>
                      <m:r>
                        <a:rPr kumimoji="1" lang="en-US" altLang="zh-CN" sz="32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𝐴</m:t>
                      </m:r>
                      <m:func>
                        <m:funcPr>
                          <m:ctrlPr>
                            <a:rPr kumimoji="1" lang="en-US" altLang="zh-CN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3200" b="0" i="0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cos</m:t>
                          </m:r>
                        </m:fName>
                        <m:e>
                          <m:r>
                            <a:rPr kumimoji="1" lang="en-US" altLang="zh-CN" sz="3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𝜔</m:t>
                          </m:r>
                          <m:d>
                            <m:dPr>
                              <m:ctrlPr>
                                <a:rPr kumimoji="1" lang="mr-IN" altLang="zh-CN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3200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kumimoji="1" lang="en-US" altLang="zh-CN" sz="3200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kumimoji="1" lang="en-US" altLang="zh-CN" sz="32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kumimoji="1" lang="en-US" altLang="zh-CN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kumimoji="1" lang="en-US" altLang="zh-CN" sz="3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sz="3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zh-CN" sz="3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kumimoji="1" lang="en-US" altLang="zh-CN" sz="3200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𝑢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kumimoji="1" lang="zh-CN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7184" y="379628"/>
                <a:ext cx="4017767" cy="84343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393278" y="1223064"/>
                <a:ext cx="550067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表示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SimHei" charset="-122"/>
                            <a:cs typeface="SimHei" charset="-122"/>
                          </a:rPr>
                        </m:ctrlPr>
                      </m:sSubPr>
                      <m:e>
                        <m:r>
                          <a:rPr lang="en-US" altLang="zh-CN" sz="3200" b="1" i="1" smtClean="0">
                            <a:solidFill>
                              <a:srgbClr val="C00000"/>
                            </a:solidFill>
                            <a:latin typeface="Cambria Math" charset="0"/>
                            <a:ea typeface="SimHei" charset="-122"/>
                            <a:cs typeface="SimHei" charset="-122"/>
                          </a:rPr>
                          <m:t>𝒕</m:t>
                        </m:r>
                      </m:e>
                      <m:sub>
                        <m:r>
                          <a:rPr lang="en-US" altLang="zh-CN" sz="3200" b="1" i="1" smtClean="0">
                            <a:solidFill>
                              <a:srgbClr val="C00000"/>
                            </a:solidFill>
                            <a:latin typeface="Cambria Math" charset="0"/>
                            <a:ea typeface="SimHei" charset="-122"/>
                            <a:cs typeface="SimHei" charset="-122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zh-CN" altLang="en-US" sz="3200" b="1" dirty="0" smtClean="0">
                    <a:latin typeface="SimHei" charset="-122"/>
                    <a:ea typeface="SimHei" charset="-122"/>
                    <a:cs typeface="SimHei" charset="-122"/>
                  </a:rPr>
                  <a:t>时刻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SimHei" charset="-122"/>
                            <a:cs typeface="SimHei" charset="-122"/>
                          </a:rPr>
                        </m:ctrlPr>
                      </m:sSubPr>
                      <m:e>
                        <m:r>
                          <a:rPr lang="en-US" altLang="zh-CN" sz="3200" b="1" i="1">
                            <a:solidFill>
                              <a:srgbClr val="C00000"/>
                            </a:solidFill>
                            <a:latin typeface="Cambria Math" charset="0"/>
                            <a:ea typeface="SimHei" charset="-122"/>
                            <a:cs typeface="SimHei" charset="-122"/>
                          </a:rPr>
                          <m:t>𝒙</m:t>
                        </m:r>
                      </m:e>
                      <m:sub>
                        <m:r>
                          <a:rPr lang="en-US" altLang="zh-CN" sz="3200" b="1" i="1">
                            <a:solidFill>
                              <a:srgbClr val="C00000"/>
                            </a:solidFill>
                            <a:latin typeface="Cambria Math" charset="0"/>
                            <a:ea typeface="SimHei" charset="-122"/>
                            <a:cs typeface="SimHei" charset="-122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处质点</a:t>
                </a:r>
                <a:r>
                  <a:rPr lang="zh-CN" altLang="en-US" sz="3200" b="1" dirty="0" smtClean="0">
                    <a:latin typeface="SimHei" charset="-122"/>
                    <a:ea typeface="SimHei" charset="-122"/>
                    <a:cs typeface="SimHei" charset="-122"/>
                  </a:rPr>
                  <a:t>的</a:t>
                </a:r>
                <a:r>
                  <a:rPr lang="zh-CN" altLang="en-US" sz="3200" b="1" dirty="0" smtClean="0">
                    <a:solidFill>
                      <a:srgbClr val="C00000"/>
                    </a:solidFill>
                    <a:latin typeface="SimHei" charset="-122"/>
                    <a:ea typeface="SimHei" charset="-122"/>
                    <a:cs typeface="SimHei" charset="-122"/>
                  </a:rPr>
                  <a:t>位移</a:t>
                </a:r>
                <a:r>
                  <a:rPr lang="zh-CN" altLang="en-US" sz="3200" b="1" dirty="0" smtClean="0">
                    <a:latin typeface="SimHei" charset="-122"/>
                    <a:ea typeface="SimHei" charset="-122"/>
                    <a:cs typeface="SimHei" charset="-122"/>
                  </a:rPr>
                  <a:t>。</a:t>
                </a:r>
                <a:endParaRPr lang="zh-CN" altLang="en-US" sz="3200" b="1" dirty="0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278" y="1223064"/>
                <a:ext cx="5500673" cy="584775"/>
              </a:xfrm>
              <a:prstGeom prst="rect">
                <a:avLst/>
              </a:prstGeom>
              <a:blipFill rotWithShape="0">
                <a:blip r:embed="rId4"/>
                <a:stretch>
                  <a:fillRect l="-2882" t="-16667" r="-2106" b="-302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393277" y="1807838"/>
                <a:ext cx="429720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3200" b="1" dirty="0" smtClean="0">
                    <a:latin typeface="SimHei" charset="-122"/>
                    <a:ea typeface="SimHei" charset="-122"/>
                    <a:cs typeface="SimHei" charset="-122"/>
                  </a:rPr>
                  <a:t>当</a:t>
                </a:r>
                <a14:m>
                  <m:oMath xmlns:m="http://schemas.openxmlformats.org/officeDocument/2006/math">
                    <m:r>
                      <a:rPr lang="en-US" altLang="zh-CN" sz="3200" b="1" i="1" smtClean="0">
                        <a:latin typeface="Cambria Math" charset="0"/>
                        <a:ea typeface="SimHei" charset="-122"/>
                        <a:cs typeface="SimHei" charset="-122"/>
                      </a:rPr>
                      <m:t>𝒕</m:t>
                    </m:r>
                    <m:r>
                      <a:rPr lang="en-US" altLang="zh-CN" sz="3200" b="1" i="1" smtClean="0">
                        <a:latin typeface="Cambria Math" charset="0"/>
                        <a:ea typeface="SimHei" charset="-122"/>
                        <a:cs typeface="SimHei" charset="-122"/>
                      </a:rPr>
                      <m:t>=</m:t>
                    </m:r>
                    <m:sSub>
                      <m:sSubPr>
                        <m:ctrlPr>
                          <a:rPr lang="en-US" altLang="zh-CN" sz="32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SimHei" charset="-122"/>
                            <a:cs typeface="SimHei" charset="-122"/>
                          </a:rPr>
                        </m:ctrlPr>
                      </m:sSubPr>
                      <m:e>
                        <m:r>
                          <a:rPr lang="en-US" altLang="zh-CN" sz="3200" b="1" i="1" smtClean="0">
                            <a:solidFill>
                              <a:srgbClr val="C00000"/>
                            </a:solidFill>
                            <a:latin typeface="Cambria Math" charset="0"/>
                            <a:ea typeface="SimHei" charset="-122"/>
                            <a:cs typeface="SimHei" charset="-122"/>
                          </a:rPr>
                          <m:t>𝒕</m:t>
                        </m:r>
                      </m:e>
                      <m:sub>
                        <m:r>
                          <a:rPr lang="en-US" altLang="zh-CN" sz="3200" b="1" i="1" smtClean="0">
                            <a:solidFill>
                              <a:srgbClr val="C00000"/>
                            </a:solidFill>
                            <a:latin typeface="Cambria Math" charset="0"/>
                            <a:ea typeface="SimHei" charset="-122"/>
                            <a:cs typeface="SimHei" charset="-122"/>
                          </a:rPr>
                          <m:t>𝟏</m:t>
                        </m:r>
                      </m:sub>
                    </m:sSub>
                    <m:r>
                      <a:rPr lang="en-US" altLang="zh-CN" sz="3200" b="1" i="1" smtClean="0">
                        <a:latin typeface="Cambria Math" charset="0"/>
                        <a:ea typeface="SimHei" charset="-122"/>
                        <a:cs typeface="SimHei" charset="-122"/>
                      </a:rPr>
                      <m:t>+</m:t>
                    </m:r>
                    <m:r>
                      <a:rPr lang="en-US" altLang="zh-CN" sz="3200" b="1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∆</m:t>
                    </m:r>
                    <m:r>
                      <a:rPr lang="en-US" altLang="zh-CN" sz="3200" b="1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𝒕</m:t>
                    </m:r>
                    <m:r>
                      <a:rPr lang="en-US" altLang="zh-CN" sz="3200" b="1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sSub>
                      <m:sSubPr>
                        <m:ctrlPr>
                          <a:rPr lang="en-US" altLang="zh-CN" sz="32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altLang="zh-CN" sz="3200" b="1" i="1" smtClean="0">
                            <a:solidFill>
                              <a:srgbClr val="0000FF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𝒕</m:t>
                        </m:r>
                      </m:e>
                      <m:sub>
                        <m:r>
                          <a:rPr lang="en-US" altLang="zh-CN" sz="3200" b="1" i="1" smtClean="0">
                            <a:solidFill>
                              <a:srgbClr val="0000FF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zh-CN" altLang="en-US" sz="3200" b="1" dirty="0" smtClean="0">
                    <a:latin typeface="SimHei" charset="-122"/>
                    <a:ea typeface="SimHei" charset="-122"/>
                    <a:cs typeface="SimHei" charset="-122"/>
                  </a:rPr>
                  <a:t>时，</a:t>
                </a:r>
                <a:endParaRPr lang="zh-CN" altLang="en-US" sz="3200" b="1" dirty="0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277" y="1807838"/>
                <a:ext cx="4297202" cy="584775"/>
              </a:xfrm>
              <a:prstGeom prst="rect">
                <a:avLst/>
              </a:prstGeom>
              <a:blipFill rotWithShape="0">
                <a:blip r:embed="rId5"/>
                <a:stretch>
                  <a:fillRect l="-3693" t="-16842" r="-2841" b="-3157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393277" y="2414739"/>
                <a:ext cx="562891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3200" b="1" dirty="0" smtClean="0">
                    <a:latin typeface="SimHei" charset="-122"/>
                    <a:ea typeface="SimHei" charset="-122"/>
                    <a:cs typeface="SimHei" charset="-122"/>
                  </a:rPr>
                  <a:t>考察质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altLang="zh-CN" sz="3200" b="1" i="1" smtClean="0">
                            <a:solidFill>
                              <a:srgbClr val="0000FF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𝒙</m:t>
                        </m:r>
                      </m:e>
                      <m:sub>
                        <m:r>
                          <a:rPr lang="en-US" altLang="zh-CN" sz="3200" b="1" i="1">
                            <a:solidFill>
                              <a:srgbClr val="0000FF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𝟐</m:t>
                        </m:r>
                      </m:sub>
                    </m:sSub>
                    <m:r>
                      <a:rPr lang="en-US" altLang="zh-CN" sz="3200" b="1" i="1" smtClean="0">
                        <a:latin typeface="Cambria Math" charset="0"/>
                        <a:ea typeface="SimHei" charset="-122"/>
                        <a:cs typeface="SimHei" charset="-122"/>
                      </a:rPr>
                      <m:t>=</m:t>
                    </m:r>
                    <m:sSub>
                      <m:sSubPr>
                        <m:ctrlPr>
                          <a:rPr lang="en-US" altLang="zh-CN" sz="32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SimHei" charset="-122"/>
                            <a:cs typeface="SimHei" charset="-122"/>
                          </a:rPr>
                        </m:ctrlPr>
                      </m:sSubPr>
                      <m:e>
                        <m:r>
                          <a:rPr lang="en-US" altLang="zh-CN" sz="3200" b="1" i="1" smtClean="0">
                            <a:solidFill>
                              <a:srgbClr val="C00000"/>
                            </a:solidFill>
                            <a:latin typeface="Cambria Math" charset="0"/>
                            <a:ea typeface="SimHei" charset="-122"/>
                            <a:cs typeface="SimHei" charset="-122"/>
                          </a:rPr>
                          <m:t>𝒙</m:t>
                        </m:r>
                      </m:e>
                      <m:sub>
                        <m:r>
                          <a:rPr lang="en-US" altLang="zh-CN" sz="3200" b="1" i="1" smtClean="0">
                            <a:solidFill>
                              <a:srgbClr val="C00000"/>
                            </a:solidFill>
                            <a:latin typeface="Cambria Math" charset="0"/>
                            <a:ea typeface="SimHei" charset="-122"/>
                            <a:cs typeface="SimHei" charset="-122"/>
                          </a:rPr>
                          <m:t>𝟏</m:t>
                        </m:r>
                      </m:sub>
                    </m:sSub>
                    <m:r>
                      <a:rPr lang="en-US" altLang="zh-CN" sz="3200" b="1" i="1" smtClean="0">
                        <a:latin typeface="Cambria Math" charset="0"/>
                        <a:ea typeface="SimHei" charset="-122"/>
                        <a:cs typeface="SimHei" charset="-122"/>
                      </a:rPr>
                      <m:t>+</m:t>
                    </m:r>
                    <m:r>
                      <a:rPr lang="en-US" altLang="zh-CN" sz="3200" b="1" i="1" smtClean="0">
                        <a:latin typeface="Cambria Math" charset="0"/>
                        <a:ea typeface="SimHei" charset="-122"/>
                        <a:cs typeface="SimHei" charset="-122"/>
                      </a:rPr>
                      <m:t>𝒖</m:t>
                    </m:r>
                    <m:r>
                      <a:rPr lang="en-US" altLang="zh-CN" sz="3200" b="1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∆</m:t>
                    </m:r>
                    <m:r>
                      <a:rPr lang="en-US" altLang="zh-CN" sz="3200" b="1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𝒕</m:t>
                    </m:r>
                  </m:oMath>
                </a14:m>
                <a:r>
                  <a:rPr lang="zh-CN" altLang="en-US" sz="3200" b="1" dirty="0" smtClean="0">
                    <a:latin typeface="SimHei" charset="-122"/>
                    <a:ea typeface="SimHei" charset="-122"/>
                    <a:cs typeface="SimHei" charset="-122"/>
                  </a:rPr>
                  <a:t>处质点：</a:t>
                </a:r>
                <a:endParaRPr lang="zh-CN" altLang="en-US" sz="3200" b="1" dirty="0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277" y="2414739"/>
                <a:ext cx="5628913" cy="584775"/>
              </a:xfrm>
              <a:prstGeom prst="rect">
                <a:avLst/>
              </a:prstGeom>
              <a:blipFill rotWithShape="0">
                <a:blip r:embed="rId6"/>
                <a:stretch>
                  <a:fillRect l="-2817" t="-16667" r="-2059" b="-302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/>
              <p:cNvSpPr txBox="1"/>
              <p:nvPr/>
            </p:nvSpPr>
            <p:spPr>
              <a:xfrm>
                <a:off x="620903" y="2977387"/>
                <a:ext cx="4017767" cy="843436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3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zh-CN" sz="32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=</m:t>
                      </m:r>
                      <m:r>
                        <a:rPr kumimoji="1" lang="en-US" altLang="zh-CN" sz="32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𝐴</m:t>
                      </m:r>
                      <m:func>
                        <m:funcPr>
                          <m:ctrlPr>
                            <a:rPr kumimoji="1" lang="en-US" altLang="zh-CN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3200" b="0" i="0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cos</m:t>
                          </m:r>
                        </m:fName>
                        <m:e>
                          <m:r>
                            <a:rPr kumimoji="1" lang="en-US" altLang="zh-CN" sz="3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𝜔</m:t>
                          </m:r>
                          <m:d>
                            <m:dPr>
                              <m:ctrlPr>
                                <a:rPr kumimoji="1" lang="mr-IN" altLang="zh-CN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3200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kumimoji="1" lang="en-US" altLang="zh-CN" sz="3200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kumimoji="1" lang="en-US" altLang="zh-CN" sz="32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kumimoji="1" lang="en-US" altLang="zh-CN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kumimoji="1" lang="en-US" altLang="zh-CN" sz="3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sz="3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zh-CN" sz="3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kumimoji="1" lang="en-US" altLang="zh-CN" sz="3200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𝑢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kumimoji="1" lang="zh-CN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903" y="2977387"/>
                <a:ext cx="4017767" cy="843436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/>
              <p:cNvSpPr txBox="1"/>
              <p:nvPr/>
            </p:nvSpPr>
            <p:spPr>
              <a:xfrm>
                <a:off x="1099137" y="3690823"/>
                <a:ext cx="5566973" cy="935641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=</m:t>
                      </m:r>
                      <m:r>
                        <a:rPr kumimoji="1" lang="en-US" altLang="zh-CN" sz="32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𝐴</m:t>
                      </m:r>
                      <m:func>
                        <m:funcPr>
                          <m:ctrlPr>
                            <a:rPr kumimoji="1" lang="en-US" altLang="zh-CN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3200" b="0" i="0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cos</m:t>
                          </m:r>
                        </m:fName>
                        <m:e>
                          <m:r>
                            <a:rPr kumimoji="1" lang="en-US" altLang="zh-CN" sz="3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𝜔</m:t>
                          </m:r>
                          <m:d>
                            <m:dPr>
                              <m:ctrlPr>
                                <a:rPr kumimoji="1" lang="mr-IN" altLang="zh-CN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3200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kumimoji="1" lang="en-US" altLang="zh-CN" sz="3200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kumimoji="1" lang="en-US" altLang="zh-CN" sz="32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+∆</m:t>
                              </m:r>
                              <m:r>
                                <a:rPr kumimoji="1" lang="en-US" altLang="zh-CN" sz="32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𝑡</m:t>
                              </m:r>
                              <m:r>
                                <a:rPr kumimoji="1" lang="en-US" altLang="zh-CN" sz="32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kumimoji="1" lang="en-US" altLang="zh-CN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kumimoji="1" lang="en-US" altLang="zh-CN" sz="3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sz="3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zh-CN" sz="3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kumimoji="1" lang="en-US" altLang="zh-CN" sz="3200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+</m:t>
                                  </m:r>
                                  <m:r>
                                    <a:rPr kumimoji="1" lang="en-US" altLang="zh-CN" sz="3200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𝑢</m:t>
                                  </m:r>
                                  <m:r>
                                    <a:rPr kumimoji="1" lang="en-US" altLang="zh-CN" sz="3200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∆</m:t>
                                  </m:r>
                                  <m:r>
                                    <a:rPr kumimoji="1" lang="en-US" altLang="zh-CN" sz="3200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𝑡</m:t>
                                  </m:r>
                                </m:num>
                                <m:den>
                                  <m:r>
                                    <a:rPr kumimoji="1" lang="en-US" altLang="zh-CN" sz="3200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𝑢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kumimoji="1" lang="zh-CN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9137" y="3690823"/>
                <a:ext cx="5566973" cy="935641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/>
              <p:cNvSpPr txBox="1"/>
              <p:nvPr/>
            </p:nvSpPr>
            <p:spPr>
              <a:xfrm>
                <a:off x="6656356" y="3761893"/>
                <a:ext cx="4437946" cy="843436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=</m:t>
                      </m:r>
                      <m:r>
                        <a:rPr kumimoji="1" lang="en-US" altLang="zh-CN" sz="32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𝐴</m:t>
                      </m:r>
                      <m:func>
                        <m:funcPr>
                          <m:ctrlPr>
                            <a:rPr kumimoji="1" lang="en-US" altLang="zh-CN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3200" b="0" i="0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cos</m:t>
                          </m:r>
                        </m:fName>
                        <m:e>
                          <m:r>
                            <a:rPr kumimoji="1" lang="en-US" altLang="zh-CN" sz="3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𝜔</m:t>
                          </m:r>
                          <m:d>
                            <m:dPr>
                              <m:ctrlPr>
                                <a:rPr kumimoji="1" lang="mr-IN" altLang="zh-CN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3200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kumimoji="1" lang="en-US" altLang="zh-CN" sz="3200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kumimoji="1" lang="en-US" altLang="zh-CN" sz="32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kumimoji="1" lang="en-US" altLang="zh-CN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kumimoji="1" lang="en-US" altLang="zh-CN" sz="3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sz="3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zh-CN" sz="3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kumimoji="1" lang="en-US" altLang="zh-CN" sz="3200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𝑢</m:t>
                                  </m:r>
                                </m:den>
                              </m:f>
                            </m:e>
                          </m:d>
                        </m:e>
                      </m:func>
                      <m:r>
                        <a:rPr kumimoji="1" lang="en-US" altLang="zh-CN" sz="3200" b="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3200" i="1"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CN" sz="3200" i="1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CN" alt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6356" y="3761893"/>
                <a:ext cx="4437946" cy="843436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/>
              <p:cNvSpPr txBox="1"/>
              <p:nvPr/>
            </p:nvSpPr>
            <p:spPr>
              <a:xfrm>
                <a:off x="393277" y="4604480"/>
                <a:ext cx="10406310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SimHei" charset="-122"/>
                            <a:cs typeface="SimHei" charset="-122"/>
                          </a:rPr>
                        </m:ctrlPr>
                      </m:sSubPr>
                      <m:e>
                        <m:r>
                          <a:rPr lang="en-US" altLang="zh-CN" sz="3200" b="1" i="1">
                            <a:solidFill>
                              <a:srgbClr val="0000FF"/>
                            </a:solidFill>
                            <a:latin typeface="Cambria Math" charset="0"/>
                            <a:ea typeface="SimHei" charset="-122"/>
                            <a:cs typeface="SimHei" charset="-122"/>
                          </a:rPr>
                          <m:t>𝒕</m:t>
                        </m:r>
                      </m:e>
                      <m:sub>
                        <m:r>
                          <a:rPr lang="en-US" altLang="zh-CN" sz="3200" b="1" i="1" smtClean="0">
                            <a:solidFill>
                              <a:srgbClr val="0000FF"/>
                            </a:solidFill>
                            <a:latin typeface="Cambria Math" charset="0"/>
                            <a:ea typeface="SimHei" charset="-122"/>
                            <a:cs typeface="SimHei" charset="-122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时刻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SimHei" charset="-122"/>
                            <a:cs typeface="SimHei" charset="-122"/>
                          </a:rPr>
                        </m:ctrlPr>
                      </m:sSubPr>
                      <m:e>
                        <m:r>
                          <a:rPr lang="en-US" altLang="zh-CN" sz="3200" b="1" i="1">
                            <a:solidFill>
                              <a:srgbClr val="0000FF"/>
                            </a:solidFill>
                            <a:latin typeface="Cambria Math" charset="0"/>
                            <a:ea typeface="SimHei" charset="-122"/>
                            <a:cs typeface="SimHei" charset="-122"/>
                          </a:rPr>
                          <m:t>𝒙</m:t>
                        </m:r>
                      </m:e>
                      <m:sub>
                        <m:r>
                          <a:rPr lang="en-US" altLang="zh-CN" sz="3200" b="1" i="1" smtClean="0">
                            <a:solidFill>
                              <a:srgbClr val="0000FF"/>
                            </a:solidFill>
                            <a:latin typeface="Cambria Math" charset="0"/>
                            <a:ea typeface="SimHei" charset="-122"/>
                            <a:cs typeface="SimHei" charset="-122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处质点的</a:t>
                </a:r>
                <a:r>
                  <a:rPr lang="zh-CN" altLang="en-US" sz="3200" b="1" dirty="0" smtClean="0">
                    <a:solidFill>
                      <a:schemeClr val="tx1"/>
                    </a:solidFill>
                    <a:latin typeface="SimHei" charset="-122"/>
                    <a:ea typeface="SimHei" charset="-122"/>
                    <a:cs typeface="SimHei" charset="-122"/>
                  </a:rPr>
                  <a:t>位移恰好就是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SimHei" charset="-122"/>
                            <a:cs typeface="SimHei" charset="-122"/>
                          </a:rPr>
                        </m:ctrlPr>
                      </m:sSubPr>
                      <m:e>
                        <m:r>
                          <a:rPr lang="en-US" altLang="zh-CN" sz="3200" b="1" i="1" smtClean="0">
                            <a:solidFill>
                              <a:srgbClr val="C00000"/>
                            </a:solidFill>
                            <a:latin typeface="Cambria Math" charset="0"/>
                            <a:ea typeface="SimHei" charset="-122"/>
                            <a:cs typeface="SimHei" charset="-122"/>
                          </a:rPr>
                          <m:t>𝒕</m:t>
                        </m:r>
                      </m:e>
                      <m:sub>
                        <m:r>
                          <a:rPr lang="en-US" altLang="zh-CN" sz="3200" b="1" i="1" smtClean="0">
                            <a:solidFill>
                              <a:srgbClr val="C00000"/>
                            </a:solidFill>
                            <a:latin typeface="Cambria Math" charset="0"/>
                            <a:ea typeface="SimHei" charset="-122"/>
                            <a:cs typeface="SimHei" charset="-122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zh-CN" altLang="en-US" sz="3200" b="1" dirty="0" smtClean="0">
                    <a:solidFill>
                      <a:schemeClr val="tx1"/>
                    </a:solidFill>
                    <a:latin typeface="SimHei" charset="-122"/>
                    <a:ea typeface="SimHei" charset="-122"/>
                    <a:cs typeface="SimHei" charset="-122"/>
                  </a:rPr>
                  <a:t>时刻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SimHei" charset="-122"/>
                            <a:cs typeface="SimHei" charset="-122"/>
                          </a:rPr>
                        </m:ctrlPr>
                      </m:sSubPr>
                      <m:e>
                        <m:r>
                          <a:rPr lang="en-US" altLang="zh-CN" sz="3200" b="1" i="1">
                            <a:solidFill>
                              <a:srgbClr val="C00000"/>
                            </a:solidFill>
                            <a:latin typeface="Cambria Math" charset="0"/>
                            <a:ea typeface="SimHei" charset="-122"/>
                            <a:cs typeface="SimHei" charset="-122"/>
                          </a:rPr>
                          <m:t>𝒙</m:t>
                        </m:r>
                      </m:e>
                      <m:sub>
                        <m:r>
                          <a:rPr lang="en-US" altLang="zh-CN" sz="3200" b="1" i="1">
                            <a:solidFill>
                              <a:srgbClr val="C00000"/>
                            </a:solidFill>
                            <a:latin typeface="Cambria Math" charset="0"/>
                            <a:ea typeface="SimHei" charset="-122"/>
                            <a:cs typeface="SimHei" charset="-122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zh-CN" altLang="en-US" sz="3200" b="1" dirty="0">
                    <a:solidFill>
                      <a:schemeClr val="tx1"/>
                    </a:solidFill>
                    <a:latin typeface="SimHei" charset="-122"/>
                    <a:ea typeface="SimHei" charset="-122"/>
                    <a:cs typeface="SimHei" charset="-122"/>
                  </a:rPr>
                  <a:t>处质点</a:t>
                </a:r>
                <a:r>
                  <a:rPr lang="zh-CN" altLang="en-US" sz="3200" b="1" dirty="0" smtClean="0">
                    <a:solidFill>
                      <a:schemeClr val="tx1"/>
                    </a:solidFill>
                    <a:latin typeface="SimHei" charset="-122"/>
                    <a:ea typeface="SimHei" charset="-122"/>
                    <a:cs typeface="SimHei" charset="-122"/>
                  </a:rPr>
                  <a:t>的位移</a:t>
                </a:r>
                <a:r>
                  <a:rPr lang="zh-CN" altLang="en-US" sz="3200" b="1" dirty="0" smtClean="0">
                    <a:latin typeface="SimHei" charset="-122"/>
                    <a:ea typeface="SimHei" charset="-122"/>
                    <a:cs typeface="SimHei" charset="-122"/>
                  </a:rPr>
                  <a:t>。</a:t>
                </a:r>
                <a:endParaRPr lang="zh-CN" altLang="en-US" sz="3200" b="1" dirty="0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277" y="4604480"/>
                <a:ext cx="10406310" cy="584775"/>
              </a:xfrm>
              <a:prstGeom prst="rect">
                <a:avLst/>
              </a:prstGeom>
              <a:blipFill rotWithShape="0">
                <a:blip r:embed="rId10"/>
                <a:stretch>
                  <a:fillRect t="-16667" r="-644" b="-302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/>
              <p:cNvSpPr txBox="1"/>
              <p:nvPr/>
            </p:nvSpPr>
            <p:spPr>
              <a:xfrm>
                <a:off x="393277" y="5212476"/>
                <a:ext cx="7988084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3200" b="1" dirty="0" smtClean="0">
                    <a:latin typeface="SimHei" charset="-122"/>
                    <a:ea typeface="SimHei" charset="-122"/>
                    <a:cs typeface="SimHei" charset="-122"/>
                  </a:rPr>
                  <a:t>经过</a:t>
                </a:r>
                <a14:m>
                  <m:oMath xmlns:m="http://schemas.openxmlformats.org/officeDocument/2006/math">
                    <m:r>
                      <a:rPr lang="zh-CN" altLang="en-US" sz="3200" b="1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∆</m:t>
                    </m:r>
                    <m:r>
                      <a:rPr lang="en-US" altLang="zh-CN" sz="3200" b="1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𝒕</m:t>
                    </m:r>
                  </m:oMath>
                </a14:m>
                <a:r>
                  <a:rPr lang="zh-CN" altLang="en-US" sz="3200" b="1" dirty="0" smtClean="0">
                    <a:latin typeface="SimHei" charset="-122"/>
                    <a:ea typeface="SimHei" charset="-122"/>
                    <a:cs typeface="SimHei" charset="-122"/>
                  </a:rPr>
                  <a:t>时间，整个波形向前移动了一段距离</a:t>
                </a:r>
                <a:endParaRPr lang="zh-CN" altLang="en-US" sz="3200" b="1" dirty="0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12" name="文本框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277" y="5212476"/>
                <a:ext cx="7988084" cy="584775"/>
              </a:xfrm>
              <a:prstGeom prst="rect">
                <a:avLst/>
              </a:prstGeom>
              <a:blipFill rotWithShape="0">
                <a:blip r:embed="rId11"/>
                <a:stretch>
                  <a:fillRect l="-1985" t="-16667" r="-1221" b="-302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/>
              <p:cNvSpPr txBox="1"/>
              <p:nvPr/>
            </p:nvSpPr>
            <p:spPr>
              <a:xfrm>
                <a:off x="8510383" y="5257853"/>
                <a:ext cx="1785361" cy="492443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b="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∆</m:t>
                      </m:r>
                      <m:r>
                        <a:rPr kumimoji="1" lang="en-US" altLang="zh-CN" sz="3200" b="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𝑥</m:t>
                      </m:r>
                      <m:r>
                        <a:rPr kumimoji="1" lang="en-US" altLang="zh-CN" sz="3200" b="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kumimoji="1" lang="en-US" altLang="zh-CN" sz="3200" b="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𝑢</m:t>
                      </m:r>
                      <m:r>
                        <a:rPr kumimoji="1" lang="en-US" altLang="zh-CN" sz="3200" b="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∆</m:t>
                      </m:r>
                      <m:r>
                        <a:rPr kumimoji="1" lang="en-US" altLang="zh-CN" sz="3200" b="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𝑡</m:t>
                      </m:r>
                    </m:oMath>
                  </m:oMathPara>
                </a14:m>
                <a:endParaRPr kumimoji="1" lang="zh-CN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文本框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0383" y="5257853"/>
                <a:ext cx="1785361" cy="492443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文本框 13"/>
          <p:cNvSpPr txBox="1"/>
          <p:nvPr/>
        </p:nvSpPr>
        <p:spPr>
          <a:xfrm>
            <a:off x="5081952" y="5818895"/>
            <a:ext cx="30572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 smtClean="0">
                <a:latin typeface="SimHei" charset="-122"/>
                <a:ea typeface="SimHei" charset="-122"/>
                <a:cs typeface="SimHei" charset="-122"/>
              </a:rPr>
              <a:t>波形传播的速度</a:t>
            </a:r>
            <a:endParaRPr lang="zh-CN" altLang="en-US" sz="3200" b="1" dirty="0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8598651" y="5818894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 smtClean="0">
                <a:solidFill>
                  <a:srgbClr val="CC00CC"/>
                </a:solidFill>
                <a:latin typeface="SimHei" charset="-122"/>
                <a:ea typeface="SimHei" charset="-122"/>
                <a:cs typeface="SimHei" charset="-122"/>
              </a:rPr>
              <a:t>相速</a:t>
            </a:r>
            <a:endParaRPr lang="zh-CN" altLang="en-US" sz="3200" b="1" dirty="0">
              <a:solidFill>
                <a:srgbClr val="CC00CC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16" name="等于 15"/>
          <p:cNvSpPr/>
          <p:nvPr/>
        </p:nvSpPr>
        <p:spPr>
          <a:xfrm>
            <a:off x="8166719" y="6008256"/>
            <a:ext cx="379829" cy="251398"/>
          </a:xfrm>
          <a:prstGeom prst="mathEqual">
            <a:avLst>
              <a:gd name="adj1" fmla="val 25373"/>
              <a:gd name="adj2" fmla="val 2220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107438" y="1681227"/>
            <a:ext cx="3681614" cy="1651920"/>
          </a:xfrm>
          <a:prstGeom prst="rect">
            <a:avLst/>
          </a:prstGeom>
        </p:spPr>
      </p:pic>
      <p:cxnSp>
        <p:nvCxnSpPr>
          <p:cNvPr id="20" name="直线箭头连接符 19"/>
          <p:cNvCxnSpPr/>
          <p:nvPr/>
        </p:nvCxnSpPr>
        <p:spPr>
          <a:xfrm>
            <a:off x="6099439" y="2474798"/>
            <a:ext cx="5494197" cy="0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线箭头连接符 20"/>
          <p:cNvCxnSpPr/>
          <p:nvPr/>
        </p:nvCxnSpPr>
        <p:spPr>
          <a:xfrm flipH="1" flipV="1">
            <a:off x="6094356" y="1365002"/>
            <a:ext cx="0" cy="2097203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/>
              <p:cNvSpPr txBox="1"/>
              <p:nvPr/>
            </p:nvSpPr>
            <p:spPr>
              <a:xfrm>
                <a:off x="5732077" y="2297604"/>
                <a:ext cx="36227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1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𝑶</m:t>
                      </m:r>
                    </m:oMath>
                  </m:oMathPara>
                </a14:m>
                <a:endParaRPr kumimoji="1" lang="zh-CN" altLang="en-US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文本框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2077" y="2297604"/>
                <a:ext cx="362279" cy="430887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/>
              <p:cNvSpPr txBox="1"/>
              <p:nvPr/>
            </p:nvSpPr>
            <p:spPr>
              <a:xfrm>
                <a:off x="6164484" y="1212360"/>
                <a:ext cx="31418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1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𝒚</m:t>
                      </m:r>
                    </m:oMath>
                  </m:oMathPara>
                </a14:m>
                <a:endParaRPr kumimoji="1" lang="zh-CN" altLang="en-US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文本框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4484" y="1212360"/>
                <a:ext cx="314189" cy="430887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4" name="图片 33"/>
          <p:cNvPicPr>
            <a:picLocks noChangeAspect="1"/>
          </p:cNvPicPr>
          <p:nvPr/>
        </p:nvPicPr>
        <p:blipFill>
          <a:blip r:embed="rId1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092107" y="1657513"/>
            <a:ext cx="4946912" cy="1694118"/>
          </a:xfrm>
          <a:prstGeom prst="rect">
            <a:avLst/>
          </a:prstGeom>
        </p:spPr>
      </p:pic>
      <p:sp>
        <p:nvSpPr>
          <p:cNvPr id="37" name="椭圆 36"/>
          <p:cNvSpPr/>
          <p:nvPr/>
        </p:nvSpPr>
        <p:spPr>
          <a:xfrm>
            <a:off x="8138016" y="2422804"/>
            <a:ext cx="144000" cy="144000"/>
          </a:xfrm>
          <a:prstGeom prst="ellipse">
            <a:avLst/>
          </a:prstGeom>
          <a:solidFill>
            <a:srgbClr val="CC00CC"/>
          </a:solidFill>
          <a:ln w="254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本框 37"/>
              <p:cNvSpPr txBox="1"/>
              <p:nvPr/>
            </p:nvSpPr>
            <p:spPr>
              <a:xfrm>
                <a:off x="8023525" y="2492140"/>
                <a:ext cx="47814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800" b="1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𝒙</m:t>
                          </m:r>
                        </m:e>
                        <m:sub>
                          <m:r>
                            <a:rPr kumimoji="1" lang="en-US" altLang="zh-CN" sz="2800" b="1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kumimoji="1" lang="zh-CN" altLang="en-US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8" name="文本框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3525" y="2492140"/>
                <a:ext cx="478144" cy="430887"/>
              </a:xfrm>
              <a:prstGeom prst="rect">
                <a:avLst/>
              </a:prstGeom>
              <a:blipFill rotWithShape="0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椭圆 38"/>
          <p:cNvSpPr/>
          <p:nvPr/>
        </p:nvSpPr>
        <p:spPr>
          <a:xfrm>
            <a:off x="9359561" y="2420456"/>
            <a:ext cx="144000" cy="144000"/>
          </a:xfrm>
          <a:prstGeom prst="ellipse">
            <a:avLst/>
          </a:prstGeom>
          <a:solidFill>
            <a:srgbClr val="FF6600"/>
          </a:solidFill>
          <a:ln w="254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本框 39"/>
              <p:cNvSpPr txBox="1"/>
              <p:nvPr/>
            </p:nvSpPr>
            <p:spPr>
              <a:xfrm>
                <a:off x="9287274" y="2489792"/>
                <a:ext cx="47814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800" b="1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𝒙</m:t>
                          </m:r>
                        </m:e>
                        <m:sub>
                          <m:r>
                            <a:rPr kumimoji="1" lang="en-US" altLang="zh-CN" sz="2800" b="1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kumimoji="1" lang="zh-CN" altLang="en-US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0" name="文本框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87274" y="2489792"/>
                <a:ext cx="478144" cy="430887"/>
              </a:xfrm>
              <a:prstGeom prst="rect">
                <a:avLst/>
              </a:prstGeom>
              <a:blipFill rotWithShape="0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直线箭头连接符 40"/>
          <p:cNvCxnSpPr/>
          <p:nvPr/>
        </p:nvCxnSpPr>
        <p:spPr>
          <a:xfrm>
            <a:off x="10719971" y="2950769"/>
            <a:ext cx="873665" cy="0"/>
          </a:xfrm>
          <a:prstGeom prst="straightConnector1">
            <a:avLst/>
          </a:prstGeom>
          <a:ln w="50800">
            <a:solidFill>
              <a:srgbClr val="FF000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本框 41"/>
              <p:cNvSpPr txBox="1"/>
              <p:nvPr/>
            </p:nvSpPr>
            <p:spPr>
              <a:xfrm>
                <a:off x="10948159" y="2999514"/>
                <a:ext cx="33021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kumimoji="1" lang="zh-CN" altLang="en-US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zh-CN" sz="2800" b="1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𝒖</m:t>
                          </m:r>
                        </m:e>
                      </m:acc>
                    </m:oMath>
                  </m:oMathPara>
                </a14:m>
                <a:endParaRPr kumimoji="1"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2" name="文本框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48159" y="2999514"/>
                <a:ext cx="330219" cy="430887"/>
              </a:xfrm>
              <a:prstGeom prst="rect">
                <a:avLst/>
              </a:prstGeom>
              <a:blipFill rotWithShape="0"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本框 42"/>
              <p:cNvSpPr txBox="1"/>
              <p:nvPr/>
            </p:nvSpPr>
            <p:spPr>
              <a:xfrm>
                <a:off x="10980332" y="2454808"/>
                <a:ext cx="30617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1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𝒙</m:t>
                      </m:r>
                    </m:oMath>
                  </m:oMathPara>
                </a14:m>
                <a:endParaRPr kumimoji="1" lang="zh-CN" altLang="en-US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3" name="文本框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0332" y="2454808"/>
                <a:ext cx="306173" cy="430887"/>
              </a:xfrm>
              <a:prstGeom prst="rect">
                <a:avLst/>
              </a:prstGeom>
              <a:blipFill rotWithShape="0"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直线连接符 44"/>
          <p:cNvCxnSpPr/>
          <p:nvPr/>
        </p:nvCxnSpPr>
        <p:spPr>
          <a:xfrm flipV="1">
            <a:off x="11039019" y="1333798"/>
            <a:ext cx="0" cy="474040"/>
          </a:xfrm>
          <a:prstGeom prst="line">
            <a:avLst/>
          </a:prstGeom>
          <a:ln w="38100">
            <a:solidFill>
              <a:srgbClr val="CC0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线箭头连接符 45"/>
          <p:cNvCxnSpPr/>
          <p:nvPr/>
        </p:nvCxnSpPr>
        <p:spPr>
          <a:xfrm>
            <a:off x="9805399" y="1572639"/>
            <a:ext cx="1233620" cy="0"/>
          </a:xfrm>
          <a:prstGeom prst="straightConnector1">
            <a:avLst/>
          </a:prstGeom>
          <a:ln w="38100">
            <a:solidFill>
              <a:srgbClr val="CC00CC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本框 46"/>
              <p:cNvSpPr txBox="1"/>
              <p:nvPr/>
            </p:nvSpPr>
            <p:spPr>
              <a:xfrm>
                <a:off x="10122527" y="1383510"/>
                <a:ext cx="596317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1" i="1" smtClean="0">
                          <a:solidFill>
                            <a:srgbClr val="CC00CC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𝒖</m:t>
                      </m:r>
                      <m:r>
                        <a:rPr kumimoji="1" lang="en-US" altLang="zh-CN" sz="2400" b="1" i="1" smtClean="0">
                          <a:solidFill>
                            <a:srgbClr val="CC00CC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∆</m:t>
                      </m:r>
                      <m:r>
                        <a:rPr kumimoji="1" lang="en-US" altLang="zh-CN" sz="2400" b="1" i="1" smtClean="0">
                          <a:solidFill>
                            <a:srgbClr val="CC00CC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𝒕</m:t>
                      </m:r>
                    </m:oMath>
                  </m:oMathPara>
                </a14:m>
                <a:endParaRPr kumimoji="1" lang="zh-CN" altLang="en-US" sz="1600" b="1" dirty="0">
                  <a:solidFill>
                    <a:srgbClr val="CC00CC"/>
                  </a:solidFill>
                </a:endParaRPr>
              </a:p>
            </p:txBody>
          </p:sp>
        </mc:Choice>
        <mc:Fallback xmlns="">
          <p:sp>
            <p:nvSpPr>
              <p:cNvPr id="47" name="文本框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22527" y="1383510"/>
                <a:ext cx="596317" cy="369332"/>
              </a:xfrm>
              <a:prstGeom prst="rect">
                <a:avLst/>
              </a:prstGeom>
              <a:blipFill rotWithShape="0">
                <a:blip r:embed="rId21"/>
                <a:stretch>
                  <a:fillRect l="-6186" r="-10309" b="-49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直线连接符 48"/>
          <p:cNvCxnSpPr/>
          <p:nvPr/>
        </p:nvCxnSpPr>
        <p:spPr>
          <a:xfrm flipV="1">
            <a:off x="9789052" y="1342847"/>
            <a:ext cx="0" cy="474040"/>
          </a:xfrm>
          <a:prstGeom prst="line">
            <a:avLst/>
          </a:prstGeom>
          <a:ln w="38100">
            <a:solidFill>
              <a:srgbClr val="CC0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线箭头连接符 55"/>
          <p:cNvCxnSpPr/>
          <p:nvPr/>
        </p:nvCxnSpPr>
        <p:spPr>
          <a:xfrm>
            <a:off x="8282015" y="2482944"/>
            <a:ext cx="1080000" cy="0"/>
          </a:xfrm>
          <a:prstGeom prst="straightConnector1">
            <a:avLst/>
          </a:prstGeom>
          <a:ln w="63500">
            <a:solidFill>
              <a:srgbClr val="CC00CC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线连接符 57"/>
          <p:cNvCxnSpPr/>
          <p:nvPr/>
        </p:nvCxnSpPr>
        <p:spPr>
          <a:xfrm flipV="1">
            <a:off x="8197608" y="1830955"/>
            <a:ext cx="0" cy="575726"/>
          </a:xfrm>
          <a:prstGeom prst="line">
            <a:avLst/>
          </a:prstGeom>
          <a:ln w="317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线连接符 58"/>
          <p:cNvCxnSpPr/>
          <p:nvPr/>
        </p:nvCxnSpPr>
        <p:spPr>
          <a:xfrm flipV="1">
            <a:off x="9429901" y="1850946"/>
            <a:ext cx="0" cy="575726"/>
          </a:xfrm>
          <a:prstGeom prst="line">
            <a:avLst/>
          </a:prstGeom>
          <a:ln w="317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文本框 61"/>
              <p:cNvSpPr txBox="1"/>
              <p:nvPr/>
            </p:nvSpPr>
            <p:spPr>
              <a:xfrm>
                <a:off x="8037090" y="1292193"/>
                <a:ext cx="48615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800" b="1" i="1" smtClean="0">
                              <a:latin typeface="Cambria Math" charset="0"/>
                            </a:rPr>
                            <m:t>𝒚</m:t>
                          </m:r>
                        </m:e>
                        <m:sub>
                          <m:r>
                            <a:rPr kumimoji="1" lang="en-US" altLang="zh-CN" sz="2800" b="1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kumimoji="1" lang="zh-CN" altLang="en-US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2" name="文本框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7090" y="1292193"/>
                <a:ext cx="486159" cy="430887"/>
              </a:xfrm>
              <a:prstGeom prst="rect">
                <a:avLst/>
              </a:prstGeom>
              <a:blipFill rotWithShape="0"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文本框 62"/>
              <p:cNvSpPr txBox="1"/>
              <p:nvPr/>
            </p:nvSpPr>
            <p:spPr>
              <a:xfrm>
                <a:off x="9300839" y="1289845"/>
                <a:ext cx="48615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800" b="1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𝒚</m:t>
                          </m:r>
                        </m:e>
                        <m:sub>
                          <m:r>
                            <a:rPr kumimoji="1" lang="en-US" altLang="zh-CN" sz="2800" b="1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kumimoji="1" lang="zh-CN" altLang="en-US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3" name="文本框 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0839" y="1289845"/>
                <a:ext cx="486159" cy="430887"/>
              </a:xfrm>
              <a:prstGeom prst="rect">
                <a:avLst/>
              </a:prstGeom>
              <a:blipFill rotWithShape="0"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文本框 43"/>
              <p:cNvSpPr txBox="1"/>
              <p:nvPr/>
            </p:nvSpPr>
            <p:spPr>
              <a:xfrm>
                <a:off x="7230485" y="3176649"/>
                <a:ext cx="42203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8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800" b="1" i="1" smtClean="0">
                              <a:solidFill>
                                <a:srgbClr val="0000FF"/>
                              </a:solidFill>
                              <a:latin typeface="Cambria Math" charset="0"/>
                            </a:rPr>
                            <m:t>𝒕</m:t>
                          </m:r>
                        </m:e>
                        <m:sub>
                          <m:r>
                            <a:rPr kumimoji="1" lang="en-US" altLang="zh-CN" sz="2800" b="1" i="1" smtClean="0">
                              <a:solidFill>
                                <a:srgbClr val="0000FF"/>
                              </a:solidFill>
                              <a:latin typeface="Cambria Math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kumimoji="1" lang="zh-CN" altLang="en-US" b="1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44" name="文本框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0485" y="3176649"/>
                <a:ext cx="422039" cy="430887"/>
              </a:xfrm>
              <a:prstGeom prst="rect">
                <a:avLst/>
              </a:prstGeom>
              <a:blipFill rotWithShape="0"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本框 47"/>
              <p:cNvSpPr txBox="1"/>
              <p:nvPr/>
            </p:nvSpPr>
            <p:spPr>
              <a:xfrm>
                <a:off x="8494234" y="3174301"/>
                <a:ext cx="42203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800" b="1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800" b="1" i="1" smtClean="0">
                              <a:solidFill>
                                <a:srgbClr val="006600"/>
                              </a:solidFill>
                              <a:latin typeface="Cambria Math" charset="0"/>
                            </a:rPr>
                            <m:t>𝒕</m:t>
                          </m:r>
                        </m:e>
                        <m:sub>
                          <m:r>
                            <a:rPr kumimoji="1" lang="en-US" altLang="zh-CN" sz="2800" b="1" i="1" smtClean="0">
                              <a:solidFill>
                                <a:srgbClr val="006600"/>
                              </a:solidFill>
                              <a:latin typeface="Cambria Math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kumimoji="1" lang="zh-CN" altLang="en-US" b="1" dirty="0">
                  <a:solidFill>
                    <a:srgbClr val="006600"/>
                  </a:solidFill>
                </a:endParaRPr>
              </a:p>
            </p:txBody>
          </p:sp>
        </mc:Choice>
        <mc:Fallback xmlns="">
          <p:sp>
            <p:nvSpPr>
              <p:cNvPr id="48" name="文本框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4234" y="3174301"/>
                <a:ext cx="422039" cy="430887"/>
              </a:xfrm>
              <a:prstGeom prst="rect">
                <a:avLst/>
              </a:prstGeom>
              <a:blipFill rotWithShape="0"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文本框 49"/>
          <p:cNvSpPr txBox="1"/>
          <p:nvPr/>
        </p:nvSpPr>
        <p:spPr>
          <a:xfrm>
            <a:off x="781196" y="5818893"/>
            <a:ext cx="3877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 smtClean="0">
                <a:latin typeface="SimHei" charset="-122"/>
                <a:ea typeface="SimHei" charset="-122"/>
                <a:cs typeface="SimHei" charset="-122"/>
              </a:rPr>
              <a:t>在介质中传播的</a:t>
            </a:r>
            <a:r>
              <a:rPr lang="zh-CN" altLang="en-US" sz="3200" b="1" dirty="0" smtClean="0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行波</a:t>
            </a:r>
            <a:endParaRPr lang="zh-CN" altLang="en-US" sz="3200" b="1" dirty="0">
              <a:solidFill>
                <a:srgbClr val="FF0000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22574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8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8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8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500"/>
                            </p:stCondLst>
                            <p:childTnLst>
                              <p:par>
                                <p:cTn id="15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>
                            <p:stCondLst>
                              <p:cond delay="1000"/>
                            </p:stCondLst>
                            <p:childTnLst>
                              <p:par>
                                <p:cTn id="16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 animBg="1"/>
      <p:bldP spid="22" grpId="0"/>
      <p:bldP spid="24" grpId="0"/>
      <p:bldP spid="37" grpId="0" animBg="1"/>
      <p:bldP spid="38" grpId="0"/>
      <p:bldP spid="39" grpId="0" animBg="1"/>
      <p:bldP spid="40" grpId="0"/>
      <p:bldP spid="42" grpId="0"/>
      <p:bldP spid="43" grpId="0"/>
      <p:bldP spid="47" grpId="0" animBg="1"/>
      <p:bldP spid="62" grpId="0"/>
      <p:bldP spid="63" grpId="0"/>
      <p:bldP spid="44" grpId="0"/>
      <p:bldP spid="48" grpId="0"/>
      <p:bldP spid="5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39864" y="290791"/>
            <a:ext cx="16209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 smtClean="0">
                <a:solidFill>
                  <a:srgbClr val="7030A0"/>
                </a:solidFill>
                <a:latin typeface="SimHei" charset="-122"/>
                <a:ea typeface="SimHei" charset="-122"/>
                <a:cs typeface="SimHei" charset="-122"/>
              </a:rPr>
              <a:t>3. </a:t>
            </a:r>
            <a:r>
              <a:rPr lang="zh-CN" altLang="en-US" sz="3200" b="1" dirty="0" smtClean="0">
                <a:solidFill>
                  <a:srgbClr val="7030A0"/>
                </a:solidFill>
                <a:latin typeface="SimHei" charset="-122"/>
                <a:ea typeface="SimHei" charset="-122"/>
                <a:cs typeface="SimHei" charset="-122"/>
              </a:rPr>
              <a:t>讨论</a:t>
            </a:r>
            <a:endParaRPr lang="zh-CN" altLang="en-US" sz="3200" b="1" dirty="0">
              <a:solidFill>
                <a:srgbClr val="7030A0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39864" y="847430"/>
            <a:ext cx="53142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 smtClean="0">
                <a:solidFill>
                  <a:srgbClr val="7030A0"/>
                </a:solidFill>
                <a:latin typeface="SimHei" charset="-122"/>
                <a:ea typeface="SimHei" charset="-122"/>
                <a:cs typeface="SimHei" charset="-122"/>
              </a:rPr>
              <a:t>(1). </a:t>
            </a:r>
            <a:r>
              <a:rPr lang="zh-CN" altLang="en-US" sz="3200" b="1" dirty="0" smtClean="0">
                <a:solidFill>
                  <a:srgbClr val="7030A0"/>
                </a:solidFill>
                <a:latin typeface="SimHei" charset="-122"/>
                <a:ea typeface="SimHei" charset="-122"/>
                <a:cs typeface="SimHei" charset="-122"/>
              </a:rPr>
              <a:t>平面简谐波的一般形式</a:t>
            </a:r>
            <a:endParaRPr lang="zh-CN" altLang="en-US" sz="3200" b="1" dirty="0">
              <a:solidFill>
                <a:srgbClr val="7030A0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439864" y="1404069"/>
                <a:ext cx="729116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3200" b="1" dirty="0" smtClean="0">
                    <a:solidFill>
                      <a:schemeClr val="tx1"/>
                    </a:solidFill>
                    <a:latin typeface="SimHei" charset="-122"/>
                    <a:ea typeface="SimHei" charset="-122"/>
                    <a:cs typeface="SimHei" charset="-122"/>
                  </a:rPr>
                  <a:t>通常情况下，</a:t>
                </a:r>
                <a14:m>
                  <m:oMath xmlns:m="http://schemas.openxmlformats.org/officeDocument/2006/math">
                    <m:r>
                      <a:rPr lang="en-US" altLang="zh-CN" sz="3200" b="1" i="1" smtClean="0">
                        <a:solidFill>
                          <a:schemeClr val="tx1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𝒕</m:t>
                    </m:r>
                    <m:r>
                      <a:rPr lang="en-US" altLang="zh-CN" sz="3200" b="1" i="1" smtClean="0">
                        <a:solidFill>
                          <a:schemeClr val="tx1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=</m:t>
                    </m:r>
                    <m:r>
                      <a:rPr lang="en-US" altLang="zh-CN" sz="3200" b="1" i="1" smtClean="0">
                        <a:solidFill>
                          <a:schemeClr val="tx1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𝟎</m:t>
                    </m:r>
                  </m:oMath>
                </a14:m>
                <a:r>
                  <a:rPr lang="zh-CN" altLang="en-US" sz="3200" b="1" dirty="0" smtClean="0">
                    <a:solidFill>
                      <a:schemeClr val="tx1"/>
                    </a:solidFill>
                    <a:latin typeface="SimHei" charset="-122"/>
                    <a:ea typeface="SimHei" charset="-122"/>
                    <a:cs typeface="SimHei" charset="-122"/>
                  </a:rPr>
                  <a:t>时，波源的初始相位</a:t>
                </a:r>
                <a:endParaRPr lang="zh-CN" altLang="en-US" sz="3200" b="1" dirty="0">
                  <a:solidFill>
                    <a:schemeClr val="tx1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864" y="1404069"/>
                <a:ext cx="7291163" cy="584775"/>
              </a:xfrm>
              <a:prstGeom prst="rect">
                <a:avLst/>
              </a:prstGeom>
              <a:blipFill rotWithShape="0">
                <a:blip r:embed="rId2"/>
                <a:stretch>
                  <a:fillRect l="-2090" t="-16667" r="-1421" b="-302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7956284" y="1432205"/>
                <a:ext cx="1165768" cy="492443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l-GR" altLang="zh-CN" sz="3200" b="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𝜑</m:t>
                      </m:r>
                      <m:r>
                        <a:rPr kumimoji="1" lang="el-GR" altLang="zh-CN" sz="3200" b="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≠0</m:t>
                      </m:r>
                    </m:oMath>
                  </m:oMathPara>
                </a14:m>
                <a:endParaRPr kumimoji="1" lang="zh-CN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6284" y="1432205"/>
                <a:ext cx="1165768" cy="49244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本框 5"/>
          <p:cNvSpPr txBox="1"/>
          <p:nvPr/>
        </p:nvSpPr>
        <p:spPr>
          <a:xfrm>
            <a:off x="439864" y="1946640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 smtClean="0">
                <a:solidFill>
                  <a:schemeClr val="tx1"/>
                </a:solidFill>
                <a:latin typeface="SimHei" charset="-122"/>
                <a:ea typeface="SimHei" charset="-122"/>
                <a:cs typeface="SimHei" charset="-122"/>
              </a:rPr>
              <a:t>波源的振动方程：</a:t>
            </a:r>
            <a:endParaRPr lang="zh-CN" altLang="en-US" sz="3200" b="1" dirty="0">
              <a:solidFill>
                <a:schemeClr val="tx1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4085445" y="1992805"/>
                <a:ext cx="3375604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𝑦</m:t>
                      </m:r>
                      <m:r>
                        <a:rPr kumimoji="1" lang="en-US" altLang="zh-CN" sz="32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=</m:t>
                      </m:r>
                      <m:r>
                        <a:rPr kumimoji="1" lang="en-US" altLang="zh-CN" sz="32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𝐴</m:t>
                      </m:r>
                      <m:func>
                        <m:funcPr>
                          <m:ctrlPr>
                            <a:rPr kumimoji="1" lang="en-US" altLang="zh-CN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3200" b="0" i="0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kumimoji="1" lang="mr-IN" altLang="zh-CN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3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𝜔</m:t>
                              </m:r>
                              <m:r>
                                <a:rPr kumimoji="1" lang="en-US" altLang="zh-CN" sz="3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𝑡</m:t>
                              </m:r>
                              <m:r>
                                <a:rPr kumimoji="1" lang="en-US" altLang="zh-CN" sz="3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+</m:t>
                              </m:r>
                              <m:r>
                                <a:rPr kumimoji="1" lang="en-US" altLang="zh-CN" sz="3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𝜑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kumimoji="1" lang="zh-CN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5445" y="1992805"/>
                <a:ext cx="3375604" cy="492443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/>
              <p:cNvSpPr txBox="1"/>
              <p:nvPr/>
            </p:nvSpPr>
            <p:spPr>
              <a:xfrm>
                <a:off x="439864" y="2629891"/>
                <a:ext cx="416011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3200" b="1" dirty="0" smtClean="0">
                    <a:solidFill>
                      <a:schemeClr val="tx1"/>
                    </a:solidFill>
                    <a:latin typeface="SimHei" charset="-122"/>
                    <a:ea typeface="SimHei" charset="-122"/>
                    <a:cs typeface="SimHei" charset="-122"/>
                  </a:rPr>
                  <a:t>计入</a:t>
                </a:r>
                <a14:m>
                  <m:oMath xmlns:m="http://schemas.openxmlformats.org/officeDocument/2006/math">
                    <m:r>
                      <a:rPr lang="en-US" altLang="zh-CN" sz="3200" b="1" i="1" smtClean="0">
                        <a:solidFill>
                          <a:schemeClr val="tx1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𝑷</m:t>
                    </m:r>
                  </m:oMath>
                </a14:m>
                <a:r>
                  <a:rPr lang="zh-CN" altLang="en-US" sz="3200" b="1" dirty="0" smtClean="0">
                    <a:solidFill>
                      <a:schemeClr val="tx1"/>
                    </a:solidFill>
                    <a:latin typeface="SimHei" charset="-122"/>
                    <a:ea typeface="SimHei" charset="-122"/>
                    <a:cs typeface="SimHei" charset="-122"/>
                  </a:rPr>
                  <a:t>点落后的相位：</a:t>
                </a:r>
                <a:endParaRPr lang="zh-CN" altLang="en-US" sz="3200" b="1" dirty="0">
                  <a:solidFill>
                    <a:schemeClr val="tx1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864" y="2629891"/>
                <a:ext cx="4160113" cy="584775"/>
              </a:xfrm>
              <a:prstGeom prst="rect">
                <a:avLst/>
              </a:prstGeom>
              <a:blipFill rotWithShape="0">
                <a:blip r:embed="rId5"/>
                <a:stretch>
                  <a:fillRect l="-3660" t="-16667" r="-3221" b="-302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/>
              <p:cNvSpPr txBox="1"/>
              <p:nvPr/>
            </p:nvSpPr>
            <p:spPr>
              <a:xfrm>
                <a:off x="4482207" y="2488014"/>
                <a:ext cx="1992469" cy="8434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l-GR" altLang="zh-CN" sz="3200" b="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𝜔</m:t>
                      </m:r>
                      <m:r>
                        <a:rPr kumimoji="1" lang="el-GR" altLang="zh-CN" sz="3200" b="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∆</m:t>
                      </m:r>
                      <m:r>
                        <a:rPr kumimoji="1" lang="en-US" altLang="zh-CN" sz="3200" b="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𝑡</m:t>
                      </m:r>
                      <m:r>
                        <a:rPr kumimoji="1" lang="en-US" altLang="zh-CN" sz="3200" b="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kumimoji="1" lang="en-US" altLang="zh-CN" sz="32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𝜔</m:t>
                      </m:r>
                      <m:f>
                        <m:fPr>
                          <m:ctrlPr>
                            <a:rPr kumimoji="1" lang="en-US" altLang="zh-CN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CN" sz="3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</m:num>
                        <m:den>
                          <m:r>
                            <a:rPr kumimoji="1" lang="en-US" altLang="zh-CN" sz="3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𝑢</m:t>
                          </m:r>
                        </m:den>
                      </m:f>
                    </m:oMath>
                  </m:oMathPara>
                </a14:m>
                <a:endParaRPr kumimoji="1" lang="zh-CN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2207" y="2488014"/>
                <a:ext cx="1992469" cy="843436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/>
              <p:cNvSpPr txBox="1"/>
              <p:nvPr/>
            </p:nvSpPr>
            <p:spPr>
              <a:xfrm>
                <a:off x="994544" y="3225805"/>
                <a:ext cx="4617739" cy="843436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𝑦</m:t>
                      </m:r>
                      <m:r>
                        <a:rPr kumimoji="1" lang="en-US" altLang="zh-CN" sz="32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=</m:t>
                      </m:r>
                      <m:r>
                        <a:rPr kumimoji="1" lang="en-US" altLang="zh-CN" sz="32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𝐴</m:t>
                      </m:r>
                      <m:func>
                        <m:funcPr>
                          <m:ctrlPr>
                            <a:rPr kumimoji="1" lang="en-US" altLang="zh-CN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3200" b="0" i="0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kumimoji="1" lang="mr-IN" altLang="zh-CN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3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𝜔</m:t>
                              </m:r>
                              <m:d>
                                <m:dPr>
                                  <m:ctrlPr>
                                    <a:rPr kumimoji="1" lang="mr-IN" altLang="zh-CN" sz="3200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sz="3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𝑡</m:t>
                                  </m:r>
                                  <m:r>
                                    <a:rPr kumimoji="1" lang="en-US" altLang="zh-CN" sz="3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kumimoji="1" lang="en-US" altLang="zh-CN" sz="3200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kumimoji="1" lang="en-US" altLang="zh-CN" sz="32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num>
                                    <m:den>
                                      <m:r>
                                        <a:rPr kumimoji="1" lang="en-US" altLang="zh-CN" sz="32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𝑢</m:t>
                                      </m:r>
                                    </m:den>
                                  </m:f>
                                </m:e>
                              </m:d>
                              <m:r>
                                <a:rPr kumimoji="1" lang="en-US" altLang="zh-CN" sz="3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+</m:t>
                              </m:r>
                              <m:r>
                                <a:rPr kumimoji="1" lang="en-US" altLang="zh-CN" sz="3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𝜑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kumimoji="1" lang="zh-CN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4544" y="3225805"/>
                <a:ext cx="4617739" cy="843436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文本框 10"/>
          <p:cNvSpPr txBox="1"/>
          <p:nvPr/>
        </p:nvSpPr>
        <p:spPr>
          <a:xfrm>
            <a:off x="5994258" y="3340145"/>
            <a:ext cx="40831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smtClean="0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---</a:t>
            </a:r>
            <a:r>
              <a:rPr lang="zh-CN" altLang="en-US" sz="3200" b="1" dirty="0" smtClean="0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波函数的一般形式</a:t>
            </a:r>
            <a:endParaRPr lang="zh-CN" altLang="en-US" sz="3200" b="1" dirty="0">
              <a:solidFill>
                <a:srgbClr val="FF0000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39863" y="4053531"/>
            <a:ext cx="53142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 smtClean="0">
                <a:solidFill>
                  <a:srgbClr val="7030A0"/>
                </a:solidFill>
                <a:latin typeface="SimHei" charset="-122"/>
                <a:ea typeface="SimHei" charset="-122"/>
                <a:cs typeface="SimHei" charset="-122"/>
              </a:rPr>
              <a:t>(2). </a:t>
            </a:r>
            <a:r>
              <a:rPr lang="zh-CN" altLang="en-US" sz="3200" b="1" dirty="0" smtClean="0">
                <a:solidFill>
                  <a:srgbClr val="7030A0"/>
                </a:solidFill>
                <a:latin typeface="SimHei" charset="-122"/>
                <a:ea typeface="SimHei" charset="-122"/>
                <a:cs typeface="SimHei" charset="-122"/>
              </a:rPr>
              <a:t>波函数的几种标准形式</a:t>
            </a:r>
            <a:endParaRPr lang="zh-CN" altLang="en-US" sz="3200" b="1" dirty="0">
              <a:solidFill>
                <a:srgbClr val="7030A0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/>
              <p:cNvSpPr txBox="1"/>
              <p:nvPr/>
            </p:nvSpPr>
            <p:spPr>
              <a:xfrm>
                <a:off x="622451" y="4858692"/>
                <a:ext cx="522579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4800" b="1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∵</m:t>
                      </m:r>
                    </m:oMath>
                  </m:oMathPara>
                </a14:m>
                <a:endParaRPr kumimoji="1" lang="zh-CN" altLang="en-US" sz="36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文本框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451" y="4858692"/>
                <a:ext cx="522579" cy="738664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/>
              <p:cNvSpPr txBox="1"/>
              <p:nvPr/>
            </p:nvSpPr>
            <p:spPr>
              <a:xfrm>
                <a:off x="1271346" y="4699981"/>
                <a:ext cx="2659639" cy="9219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l-GR" altLang="zh-CN" sz="3200" b="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𝜔</m:t>
                      </m:r>
                      <m:r>
                        <a:rPr kumimoji="1" lang="en-US" altLang="zh-CN" sz="3200" b="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CN" sz="3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  <m:r>
                            <a:rPr kumimoji="1" lang="en-US" altLang="zh-CN" sz="3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𝜋</m:t>
                          </m:r>
                        </m:num>
                        <m:den>
                          <m:r>
                            <a:rPr kumimoji="1" lang="en-US" altLang="zh-CN" sz="3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𝑇</m:t>
                          </m:r>
                        </m:den>
                      </m:f>
                      <m:r>
                        <a:rPr kumimoji="1" lang="en-US" altLang="zh-CN" sz="3200" b="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=2</m:t>
                      </m:r>
                      <m:r>
                        <a:rPr kumimoji="1" lang="en-US" altLang="zh-CN" sz="3200" b="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𝜋𝜈</m:t>
                      </m:r>
                    </m:oMath>
                  </m:oMathPara>
                </a14:m>
                <a:endParaRPr kumimoji="1" lang="zh-CN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文本框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1346" y="4699981"/>
                <a:ext cx="2659639" cy="921984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/>
              <p:cNvSpPr txBox="1"/>
              <p:nvPr/>
            </p:nvSpPr>
            <p:spPr>
              <a:xfrm>
                <a:off x="4330553" y="4768215"/>
                <a:ext cx="2135200" cy="8420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l-GR" altLang="zh-CN" sz="3200" b="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𝜆</m:t>
                      </m:r>
                      <m:r>
                        <a:rPr kumimoji="1" lang="en-US" altLang="zh-CN" sz="3200" b="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kumimoji="1" lang="en-US" altLang="zh-CN" sz="3200" b="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𝑢𝑇</m:t>
                      </m:r>
                      <m:r>
                        <a:rPr kumimoji="1" lang="en-US" altLang="zh-CN" sz="3200" b="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CN" sz="3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𝑢</m:t>
                          </m:r>
                        </m:num>
                        <m:den>
                          <m:r>
                            <a:rPr kumimoji="1" lang="en-US" altLang="zh-CN" sz="3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𝜈</m:t>
                          </m:r>
                        </m:den>
                      </m:f>
                    </m:oMath>
                  </m:oMathPara>
                </a14:m>
                <a:endParaRPr kumimoji="1" lang="zh-CN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文本框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0553" y="4768215"/>
                <a:ext cx="2135200" cy="842025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/>
              <p:cNvSpPr txBox="1"/>
              <p:nvPr/>
            </p:nvSpPr>
            <p:spPr>
              <a:xfrm>
                <a:off x="6907525" y="4684428"/>
                <a:ext cx="3228512" cy="92519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b="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𝑘</m:t>
                      </m:r>
                      <m:r>
                        <a:rPr kumimoji="1" lang="en-US" altLang="zh-CN" sz="3200" b="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CN" sz="3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  <m:r>
                            <a:rPr kumimoji="1" lang="en-US" altLang="zh-CN" sz="3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𝜋</m:t>
                          </m:r>
                        </m:num>
                        <m:den>
                          <m:r>
                            <a:rPr kumimoji="1" lang="en-US" altLang="zh-CN" sz="3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𝜆</m:t>
                          </m:r>
                        </m:den>
                      </m:f>
                      <m:r>
                        <a:rPr kumimoji="1" lang="en-US" altLang="zh-CN" sz="3200" b="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CN" sz="3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  <m:r>
                            <a:rPr kumimoji="1" lang="en-US" altLang="zh-CN" sz="3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𝜋</m:t>
                          </m:r>
                        </m:num>
                        <m:den>
                          <m:r>
                            <a:rPr kumimoji="1" lang="en-US" altLang="zh-CN" sz="3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𝑢𝑇</m:t>
                          </m:r>
                        </m:den>
                      </m:f>
                      <m:r>
                        <a:rPr kumimoji="1" lang="en-US" altLang="zh-CN" sz="3200" b="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CN" sz="3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𝜔</m:t>
                          </m:r>
                        </m:num>
                        <m:den>
                          <m:r>
                            <a:rPr kumimoji="1" lang="en-US" altLang="zh-CN" sz="3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𝑢</m:t>
                          </m:r>
                        </m:den>
                      </m:f>
                    </m:oMath>
                  </m:oMathPara>
                </a14:m>
                <a:endParaRPr kumimoji="1" lang="zh-CN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文本框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7525" y="4684428"/>
                <a:ext cx="3228512" cy="925190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/>
              <p:cNvSpPr txBox="1"/>
              <p:nvPr/>
            </p:nvSpPr>
            <p:spPr>
              <a:xfrm>
                <a:off x="1269468" y="5682432"/>
                <a:ext cx="4885825" cy="902748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𝑦</m:t>
                      </m:r>
                      <m:r>
                        <a:rPr kumimoji="1" lang="en-US" altLang="zh-CN" sz="32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=</m:t>
                      </m:r>
                      <m:r>
                        <a:rPr kumimoji="1" lang="en-US" altLang="zh-CN" sz="32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𝐴</m:t>
                      </m:r>
                      <m:func>
                        <m:funcPr>
                          <m:ctrlPr>
                            <a:rPr kumimoji="1" lang="en-US" altLang="zh-CN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3200" b="0" i="0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kumimoji="1" lang="mr-IN" altLang="zh-CN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3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  <m:r>
                                <a:rPr kumimoji="1" lang="en-US" altLang="zh-CN" sz="3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𝜋</m:t>
                              </m:r>
                              <m:d>
                                <m:dPr>
                                  <m:ctrlPr>
                                    <a:rPr kumimoji="1" lang="mr-IN" altLang="zh-CN" sz="3200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kumimoji="1" lang="en-US" altLang="zh-CN" sz="3200" b="0" i="1" smtClean="0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kumimoji="1" lang="en-US" altLang="zh-CN" sz="32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𝑡</m:t>
                                      </m:r>
                                    </m:num>
                                    <m:den>
                                      <m:r>
                                        <a:rPr kumimoji="1" lang="en-US" altLang="zh-CN" sz="3200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𝑇</m:t>
                                      </m:r>
                                    </m:den>
                                  </m:f>
                                  <m:r>
                                    <a:rPr kumimoji="1" lang="en-US" altLang="zh-CN" sz="3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kumimoji="1" lang="en-US" altLang="zh-CN" sz="3200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kumimoji="1" lang="en-US" altLang="zh-CN" sz="32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num>
                                    <m:den>
                                      <m:r>
                                        <a:rPr kumimoji="1" lang="en-US" altLang="zh-CN" sz="320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𝜆</m:t>
                                      </m:r>
                                    </m:den>
                                  </m:f>
                                </m:e>
                              </m:d>
                              <m:r>
                                <a:rPr kumimoji="1" lang="en-US" altLang="zh-CN" sz="3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+</m:t>
                              </m:r>
                              <m:r>
                                <a:rPr kumimoji="1" lang="en-US" altLang="zh-CN" sz="3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𝜑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kumimoji="1" lang="zh-CN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文本框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9468" y="5682432"/>
                <a:ext cx="4885825" cy="902748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/>
              <p:cNvSpPr txBox="1"/>
              <p:nvPr/>
            </p:nvSpPr>
            <p:spPr>
              <a:xfrm>
                <a:off x="613637" y="5777022"/>
                <a:ext cx="522579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4800" b="1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∴</m:t>
                      </m:r>
                    </m:oMath>
                  </m:oMathPara>
                </a14:m>
                <a:endParaRPr kumimoji="1" lang="zh-CN" altLang="en-US" sz="36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文本框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637" y="5777022"/>
                <a:ext cx="522579" cy="738664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/>
              <p:cNvSpPr txBox="1"/>
              <p:nvPr/>
            </p:nvSpPr>
            <p:spPr>
              <a:xfrm>
                <a:off x="6587555" y="5914200"/>
                <a:ext cx="4607993" cy="492443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𝑦</m:t>
                      </m:r>
                      <m:r>
                        <a:rPr kumimoji="1" lang="en-US" altLang="zh-CN" sz="32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=</m:t>
                      </m:r>
                      <m:r>
                        <a:rPr kumimoji="1" lang="en-US" altLang="zh-CN" sz="32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𝐴</m:t>
                      </m:r>
                      <m:func>
                        <m:funcPr>
                          <m:ctrlPr>
                            <a:rPr kumimoji="1" lang="en-US" altLang="zh-CN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3200" b="0" i="0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kumimoji="1" lang="mr-IN" altLang="zh-CN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kumimoji="1" lang="mr-IN" altLang="zh-CN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mr-IN" altLang="zh-CN" sz="3200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𝜔</m:t>
                                  </m:r>
                                  <m:r>
                                    <a:rPr kumimoji="1" lang="en-US" altLang="zh-CN" sz="3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𝑡</m:t>
                                  </m:r>
                                  <m:r>
                                    <a:rPr kumimoji="1" lang="en-US" altLang="zh-CN" sz="3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−</m:t>
                                  </m:r>
                                  <m:r>
                                    <a:rPr kumimoji="1" lang="en-US" altLang="zh-CN" sz="3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𝑘𝑥</m:t>
                                  </m:r>
                                </m:e>
                              </m:d>
                              <m:r>
                                <a:rPr kumimoji="1" lang="en-US" altLang="zh-CN" sz="3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+</m:t>
                              </m:r>
                              <m:r>
                                <a:rPr kumimoji="1" lang="en-US" altLang="zh-CN" sz="3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𝜑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kumimoji="1" lang="zh-CN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文本框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7555" y="5914200"/>
                <a:ext cx="4607993" cy="492443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97581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2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7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7" grpId="0"/>
      <p:bldP spid="8" grpId="0"/>
      <p:bldP spid="9" grpId="0"/>
      <p:bldP spid="10" grpId="0" animBg="1"/>
      <p:bldP spid="11" grpId="0"/>
      <p:bldP spid="12" grpId="0"/>
      <p:bldP spid="13" grpId="0"/>
      <p:bldP spid="14" grpId="0"/>
      <p:bldP spid="15" grpId="0"/>
      <p:bldP spid="16" grpId="0"/>
      <p:bldP spid="17" grpId="0" animBg="1"/>
      <p:bldP spid="18" grpId="0"/>
      <p:bldP spid="1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/>
              <p:cNvSpPr txBox="1"/>
              <p:nvPr/>
            </p:nvSpPr>
            <p:spPr>
              <a:xfrm>
                <a:off x="411728" y="332994"/>
                <a:ext cx="1124038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800" b="1" dirty="0" smtClean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</a:rPr>
                  <a:t>例</a:t>
                </a:r>
                <a:r>
                  <a:rPr lang="en-US" altLang="zh-CN" sz="2800" b="1" dirty="0" smtClean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</a:rPr>
                  <a:t>1</a:t>
                </a:r>
                <a:r>
                  <a:rPr lang="zh-CN" altLang="en-US" sz="2800" b="1" dirty="0" smtClean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</a:rPr>
                  <a:t>：已知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solidFill>
                          <a:srgbClr val="7030A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𝒚</m:t>
                    </m:r>
                    <m:r>
                      <a:rPr lang="en-US" altLang="zh-CN" sz="2800" b="1" i="1" smtClean="0">
                        <a:solidFill>
                          <a:srgbClr val="7030A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=</m:t>
                    </m:r>
                    <m:r>
                      <a:rPr lang="en-US" altLang="zh-CN" sz="2800" b="1" i="1" smtClean="0">
                        <a:solidFill>
                          <a:srgbClr val="7030A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𝟎</m:t>
                    </m:r>
                    <m:r>
                      <a:rPr lang="en-US" altLang="zh-CN" sz="2800" b="1" i="1" smtClean="0">
                        <a:solidFill>
                          <a:srgbClr val="7030A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.</m:t>
                    </m:r>
                    <m:r>
                      <a:rPr lang="en-US" altLang="zh-CN" sz="2800" b="1" i="1" smtClean="0">
                        <a:solidFill>
                          <a:srgbClr val="7030A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𝟎𝟓</m:t>
                    </m:r>
                    <m:func>
                      <m:funcPr>
                        <m:ctrlPr>
                          <a:rPr lang="en-US" altLang="zh-CN" sz="28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SimHei" charset="-122"/>
                            <a:cs typeface="SimHei" charset="-122"/>
                          </a:rPr>
                        </m:ctrlPr>
                      </m:funcPr>
                      <m:fName>
                        <m:r>
                          <a:rPr lang="en-US" altLang="zh-CN" sz="2800" b="1" i="0" smtClean="0">
                            <a:solidFill>
                              <a:srgbClr val="7030A0"/>
                            </a:solidFill>
                            <a:latin typeface="Cambria Math" charset="0"/>
                            <a:ea typeface="SimHei" charset="-122"/>
                            <a:cs typeface="SimHei" charset="-122"/>
                          </a:rPr>
                          <m:t>𝐜𝐨𝐬</m:t>
                        </m:r>
                      </m:fName>
                      <m:e>
                        <m:d>
                          <m:dPr>
                            <m:ctrlPr>
                              <a:rPr lang="mr-IN" altLang="zh-CN" sz="2800" b="1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SimHei" charset="-122"/>
                                <a:cs typeface="SimHei" charset="-122"/>
                              </a:rPr>
                            </m:ctrlPr>
                          </m:dPr>
                          <m:e>
                            <m:r>
                              <a:rPr lang="en-US" altLang="zh-CN" sz="2800" b="1" i="1" smtClean="0">
                                <a:solidFill>
                                  <a:srgbClr val="7030A0"/>
                                </a:solidFill>
                                <a:latin typeface="Cambria Math" charset="0"/>
                                <a:ea typeface="SimHei" charset="-122"/>
                                <a:cs typeface="SimHei" charset="-122"/>
                              </a:rPr>
                              <m:t>𝟏𝟎𝟎</m:t>
                            </m:r>
                            <m:r>
                              <a:rPr lang="en-US" altLang="zh-CN" sz="2800" b="1" i="1" smtClean="0">
                                <a:solidFill>
                                  <a:srgbClr val="7030A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𝝅</m:t>
                            </m:r>
                            <m:r>
                              <a:rPr lang="en-US" altLang="zh-CN" sz="2800" b="1" i="1" smtClean="0">
                                <a:solidFill>
                                  <a:srgbClr val="7030A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𝒕</m:t>
                            </m:r>
                            <m:r>
                              <a:rPr lang="en-US" altLang="zh-CN" sz="2800" b="1" i="1" smtClean="0">
                                <a:solidFill>
                                  <a:srgbClr val="7030A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−</m:t>
                            </m:r>
                            <m:r>
                              <a:rPr lang="en-US" altLang="zh-CN" sz="2800" b="1" i="1" smtClean="0">
                                <a:solidFill>
                                  <a:srgbClr val="7030A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𝟓</m:t>
                            </m:r>
                            <m:r>
                              <a:rPr lang="en-US" altLang="zh-CN" sz="2800" b="1" i="1" smtClean="0">
                                <a:solidFill>
                                  <a:srgbClr val="7030A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𝒙</m:t>
                            </m:r>
                          </m:e>
                        </m:d>
                      </m:e>
                    </m:func>
                    <m:r>
                      <a:rPr lang="en-US" altLang="zh-CN" sz="2800" b="1" i="1" smtClean="0">
                        <a:solidFill>
                          <a:srgbClr val="7030A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(</m:t>
                    </m:r>
                    <m:r>
                      <a:rPr lang="en-US" altLang="zh-CN" sz="2800" b="1" i="1" smtClean="0">
                        <a:solidFill>
                          <a:srgbClr val="7030A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𝒎</m:t>
                    </m:r>
                    <m:r>
                      <a:rPr lang="en-US" altLang="zh-CN" sz="2800" b="1" i="1" smtClean="0">
                        <a:solidFill>
                          <a:srgbClr val="7030A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)</m:t>
                    </m:r>
                  </m:oMath>
                </a14:m>
                <a:r>
                  <a:rPr lang="en-US" altLang="zh-CN" sz="2800" b="1" dirty="0" smtClean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</a:rPr>
                  <a:t>(SI</a:t>
                </a:r>
                <a:r>
                  <a:rPr lang="zh-CN" altLang="en-US" sz="2800" b="1" dirty="0" smtClean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</a:rPr>
                  <a:t>制</a:t>
                </a:r>
                <a:r>
                  <a:rPr lang="en-US" altLang="zh-CN" sz="2800" b="1" dirty="0" smtClean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</a:rPr>
                  <a:t>)</a:t>
                </a:r>
                <a:r>
                  <a:rPr lang="zh-CN" altLang="en-US" sz="2800" b="1" dirty="0" smtClean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</a:rPr>
                  <a:t>，计算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solidFill>
                          <a:srgbClr val="7030A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𝑨</m:t>
                    </m:r>
                  </m:oMath>
                </a14:m>
                <a:r>
                  <a:rPr lang="zh-CN" altLang="en-US" sz="2800" b="1" dirty="0" smtClean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solidFill>
                          <a:srgbClr val="7030A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𝑻</m:t>
                    </m:r>
                  </m:oMath>
                </a14:m>
                <a:r>
                  <a:rPr lang="zh-CN" altLang="en-US" sz="2800" b="1" dirty="0" smtClean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solidFill>
                          <a:srgbClr val="7030A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𝒖</m:t>
                    </m:r>
                  </m:oMath>
                </a14:m>
                <a:r>
                  <a:rPr lang="zh-CN" altLang="en-US" sz="2800" b="1" dirty="0" smtClean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</a:rPr>
                  <a:t>，</a:t>
                </a:r>
                <a14:m>
                  <m:oMath xmlns:m="http://schemas.openxmlformats.org/officeDocument/2006/math">
                    <m:r>
                      <a:rPr lang="zh-CN" altLang="en-US" sz="2800" b="1" i="1" dirty="0" smtClean="0">
                        <a:solidFill>
                          <a:srgbClr val="7030A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𝝀</m:t>
                    </m:r>
                  </m:oMath>
                </a14:m>
                <a:r>
                  <a:rPr lang="zh-CN" altLang="en-US" sz="2800" b="1" dirty="0" smtClean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</a:rPr>
                  <a:t>？</a:t>
                </a:r>
                <a:endParaRPr lang="zh-CN" altLang="en-US" sz="2800" b="1" dirty="0">
                  <a:solidFill>
                    <a:srgbClr val="7030A0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728" y="332994"/>
                <a:ext cx="11240385" cy="523220"/>
              </a:xfrm>
              <a:prstGeom prst="rect">
                <a:avLst/>
              </a:prstGeom>
              <a:blipFill rotWithShape="0">
                <a:blip r:embed="rId2"/>
                <a:stretch>
                  <a:fillRect l="-1139" t="-15294" b="-3058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框 2"/>
          <p:cNvSpPr txBox="1"/>
          <p:nvPr/>
        </p:nvSpPr>
        <p:spPr>
          <a:xfrm>
            <a:off x="411728" y="957456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smtClean="0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解：</a:t>
            </a:r>
            <a:endParaRPr lang="zh-CN" altLang="en-US" sz="2800" b="1" dirty="0">
              <a:solidFill>
                <a:srgbClr val="FF0000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244199" y="1671858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 smtClean="0">
                <a:latin typeface="SimHei" charset="-122"/>
                <a:ea typeface="SimHei" charset="-122"/>
                <a:cs typeface="SimHei" charset="-122"/>
              </a:rPr>
              <a:t>比较可得</a:t>
            </a:r>
            <a:endParaRPr lang="zh-CN" altLang="en-US" sz="2800" b="1" dirty="0">
              <a:latin typeface="SimHei" charset="-122"/>
              <a:ea typeface="SimHei" charset="-122"/>
              <a:cs typeface="SimHei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3114774" y="1704878"/>
                <a:ext cx="211936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𝐴</m:t>
                      </m:r>
                      <m:r>
                        <a:rPr kumimoji="1" lang="en-US" altLang="zh-CN" sz="32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=0.05 </m:t>
                      </m:r>
                      <m:r>
                        <a:rPr kumimoji="1" lang="en-US" altLang="zh-CN" sz="32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𝑚</m:t>
                      </m:r>
                    </m:oMath>
                  </m:oMathPara>
                </a14:m>
                <a:endParaRPr kumimoji="1" lang="zh-CN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4774" y="1704878"/>
                <a:ext cx="2119363" cy="49244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1244199" y="2449033"/>
                <a:ext cx="2903295" cy="9219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l-GR" altLang="zh-CN" sz="3200" b="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𝜔</m:t>
                      </m:r>
                      <m:r>
                        <a:rPr kumimoji="1" lang="en-US" altLang="zh-CN" sz="3200" b="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CN" sz="3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  <m:r>
                            <a:rPr kumimoji="1" lang="en-US" altLang="zh-CN" sz="3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𝜋</m:t>
                          </m:r>
                        </m:num>
                        <m:den>
                          <m:r>
                            <a:rPr kumimoji="1" lang="en-US" altLang="zh-CN" sz="3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𝑇</m:t>
                          </m:r>
                        </m:den>
                      </m:f>
                      <m:r>
                        <a:rPr kumimoji="1" lang="en-US" altLang="zh-CN" sz="3200" b="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=100</m:t>
                      </m:r>
                      <m:r>
                        <a:rPr kumimoji="1" lang="en-US" altLang="zh-CN" sz="3200" b="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𝜋</m:t>
                      </m:r>
                    </m:oMath>
                  </m:oMathPara>
                </a14:m>
                <a:endParaRPr kumimoji="1" lang="zh-CN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4199" y="2449033"/>
                <a:ext cx="2903295" cy="92198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右箭头 6"/>
          <p:cNvSpPr/>
          <p:nvPr/>
        </p:nvSpPr>
        <p:spPr>
          <a:xfrm>
            <a:off x="4557933" y="2825618"/>
            <a:ext cx="661181" cy="2497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/>
              <p:cNvSpPr txBox="1"/>
              <p:nvPr/>
            </p:nvSpPr>
            <p:spPr>
              <a:xfrm>
                <a:off x="5629553" y="2445670"/>
                <a:ext cx="2943690" cy="92519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b="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𝑇</m:t>
                      </m:r>
                      <m:r>
                        <a:rPr kumimoji="1" lang="en-US" altLang="zh-CN" sz="3200" b="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CN" sz="3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zh-CN" sz="3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50</m:t>
                          </m:r>
                        </m:den>
                      </m:f>
                      <m:r>
                        <a:rPr kumimoji="1" lang="en-US" altLang="zh-CN" sz="3200" b="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=0.02 </m:t>
                      </m:r>
                      <m:r>
                        <a:rPr kumimoji="1" lang="en-US" altLang="zh-CN" sz="3200" b="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𝑠</m:t>
                      </m:r>
                    </m:oMath>
                  </m:oMathPara>
                </a14:m>
                <a:endParaRPr kumimoji="1" lang="zh-CN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9553" y="2445670"/>
                <a:ext cx="2943690" cy="92519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/>
              <p:cNvSpPr txBox="1"/>
              <p:nvPr/>
            </p:nvSpPr>
            <p:spPr>
              <a:xfrm>
                <a:off x="1307172" y="3609780"/>
                <a:ext cx="2126416" cy="92519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b="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𝑘</m:t>
                      </m:r>
                      <m:r>
                        <a:rPr kumimoji="1" lang="en-US" altLang="zh-CN" sz="3200" b="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CN" sz="3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  <m:r>
                            <a:rPr kumimoji="1" lang="en-US" altLang="zh-CN" sz="3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𝜋</m:t>
                          </m:r>
                        </m:num>
                        <m:den>
                          <m:r>
                            <a:rPr kumimoji="1" lang="en-US" altLang="zh-CN" sz="3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𝜆</m:t>
                          </m:r>
                        </m:den>
                      </m:f>
                      <m:r>
                        <a:rPr kumimoji="1" lang="en-US" altLang="zh-CN" sz="3200" b="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=5</m:t>
                      </m:r>
                    </m:oMath>
                  </m:oMathPara>
                </a14:m>
                <a:endParaRPr kumimoji="1" lang="zh-CN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7172" y="3609780"/>
                <a:ext cx="2126416" cy="92519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右箭头 9"/>
          <p:cNvSpPr/>
          <p:nvPr/>
        </p:nvSpPr>
        <p:spPr>
          <a:xfrm>
            <a:off x="3953024" y="3986361"/>
            <a:ext cx="661181" cy="2497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/>
              <p:cNvSpPr txBox="1"/>
              <p:nvPr/>
            </p:nvSpPr>
            <p:spPr>
              <a:xfrm>
                <a:off x="5133641" y="3590474"/>
                <a:ext cx="3090140" cy="92519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b="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𝜆</m:t>
                      </m:r>
                      <m:r>
                        <a:rPr kumimoji="1" lang="en-US" altLang="zh-CN" sz="3200" b="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CN" sz="3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  <m:r>
                            <a:rPr kumimoji="1" lang="en-US" altLang="zh-CN" sz="3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𝜋</m:t>
                          </m:r>
                        </m:num>
                        <m:den>
                          <m:r>
                            <a:rPr kumimoji="1" lang="en-US" altLang="zh-CN" sz="3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5</m:t>
                          </m:r>
                        </m:den>
                      </m:f>
                      <m:r>
                        <a:rPr kumimoji="1" lang="en-US" altLang="zh-CN" sz="3200" b="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=1.26 </m:t>
                      </m:r>
                      <m:r>
                        <a:rPr kumimoji="1" lang="en-US" altLang="zh-CN" sz="3200" b="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𝑚</m:t>
                      </m:r>
                    </m:oMath>
                  </m:oMathPara>
                </a14:m>
                <a:endParaRPr kumimoji="1" lang="zh-CN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3641" y="3590474"/>
                <a:ext cx="3090140" cy="925190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/>
              <p:cNvSpPr txBox="1"/>
              <p:nvPr/>
            </p:nvSpPr>
            <p:spPr>
              <a:xfrm>
                <a:off x="1632638" y="4773733"/>
                <a:ext cx="2975558" cy="9319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b="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𝑢</m:t>
                      </m:r>
                      <m:r>
                        <a:rPr kumimoji="1" lang="en-US" altLang="zh-CN" sz="3200" b="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CN" sz="3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𝜆</m:t>
                          </m:r>
                        </m:num>
                        <m:den>
                          <m:r>
                            <a:rPr kumimoji="1" lang="en-US" altLang="zh-CN" sz="3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𝑇</m:t>
                          </m:r>
                        </m:den>
                      </m:f>
                      <m:r>
                        <a:rPr kumimoji="1" lang="en-US" altLang="zh-CN" sz="3200" b="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=63 </m:t>
                      </m:r>
                      <m:r>
                        <a:rPr kumimoji="1" lang="en-US" altLang="zh-CN" sz="3200" b="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𝑚</m:t>
                      </m:r>
                      <m:r>
                        <a:rPr kumimoji="1" lang="en-US" altLang="zh-CN" sz="3200" b="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/</m:t>
                      </m:r>
                      <m:r>
                        <a:rPr kumimoji="1" lang="en-US" altLang="zh-CN" sz="3200" b="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𝑠</m:t>
                      </m:r>
                    </m:oMath>
                  </m:oMathPara>
                </a14:m>
                <a:endParaRPr kumimoji="1" lang="zh-CN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文本框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2638" y="4773733"/>
                <a:ext cx="2975558" cy="931986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/>
              <p:cNvSpPr txBox="1"/>
              <p:nvPr/>
            </p:nvSpPr>
            <p:spPr>
              <a:xfrm>
                <a:off x="1244199" y="960403"/>
                <a:ext cx="4607993" cy="492443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𝑦</m:t>
                      </m:r>
                      <m:r>
                        <a:rPr kumimoji="1" lang="en-US" altLang="zh-CN" sz="32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=</m:t>
                      </m:r>
                      <m:r>
                        <a:rPr kumimoji="1" lang="en-US" altLang="zh-CN" sz="32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𝐴</m:t>
                      </m:r>
                      <m:func>
                        <m:funcPr>
                          <m:ctrlPr>
                            <a:rPr kumimoji="1" lang="en-US" altLang="zh-CN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3200" b="0" i="0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kumimoji="1" lang="mr-IN" altLang="zh-CN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kumimoji="1" lang="mr-IN" altLang="zh-CN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mr-IN" altLang="zh-CN" sz="3200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𝜔</m:t>
                                  </m:r>
                                  <m:r>
                                    <a:rPr kumimoji="1" lang="en-US" altLang="zh-CN" sz="3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𝑡</m:t>
                                  </m:r>
                                  <m:r>
                                    <a:rPr kumimoji="1" lang="en-US" altLang="zh-CN" sz="3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−</m:t>
                                  </m:r>
                                  <m:r>
                                    <a:rPr kumimoji="1" lang="en-US" altLang="zh-CN" sz="3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𝑘𝑥</m:t>
                                  </m:r>
                                </m:e>
                              </m:d>
                              <m:r>
                                <a:rPr kumimoji="1" lang="en-US" altLang="zh-CN" sz="3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+</m:t>
                              </m:r>
                              <m:r>
                                <a:rPr kumimoji="1" lang="en-US" altLang="zh-CN" sz="3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𝜑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kumimoji="1" lang="zh-CN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文本框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4199" y="960403"/>
                <a:ext cx="4607993" cy="492443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54750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 animBg="1"/>
      <p:bldP spid="8" grpId="0"/>
      <p:bldP spid="9" grpId="0"/>
      <p:bldP spid="10" grpId="0" animBg="1"/>
      <p:bldP spid="11" grpId="0"/>
      <p:bldP spid="12" grpId="0"/>
      <p:bldP spid="1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/>
              <p:cNvSpPr txBox="1"/>
              <p:nvPr/>
            </p:nvSpPr>
            <p:spPr>
              <a:xfrm>
                <a:off x="439864" y="290791"/>
                <a:ext cx="801373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3200" b="1" dirty="0" smtClean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</a:rPr>
                  <a:t>(3). </a:t>
                </a:r>
                <a:r>
                  <a:rPr lang="zh-CN" altLang="en-US" sz="3200" b="1" dirty="0" smtClean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</a:rPr>
                  <a:t>沿</a:t>
                </a:r>
                <a14:m>
                  <m:oMath xmlns:m="http://schemas.openxmlformats.org/officeDocument/2006/math">
                    <m:r>
                      <a:rPr lang="en-US" altLang="zh-CN" sz="3200" b="1" i="1" smtClean="0">
                        <a:solidFill>
                          <a:srgbClr val="7030A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𝒙</m:t>
                    </m:r>
                  </m:oMath>
                </a14:m>
                <a:r>
                  <a:rPr lang="zh-CN" altLang="en-US" sz="3200" b="1" dirty="0" smtClean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</a:rPr>
                  <a:t>轴反向传播的平面简谐波的波函数</a:t>
                </a:r>
                <a:endParaRPr lang="zh-CN" altLang="en-US" sz="3200" b="1" dirty="0">
                  <a:solidFill>
                    <a:srgbClr val="7030A0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864" y="290791"/>
                <a:ext cx="8013732" cy="584775"/>
              </a:xfrm>
              <a:prstGeom prst="rect">
                <a:avLst/>
              </a:prstGeom>
              <a:blipFill rotWithShape="0">
                <a:blip r:embed="rId2"/>
                <a:stretch>
                  <a:fillRect l="-1901" t="-16667" r="-1217" b="-302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直线箭头连接符 3"/>
          <p:cNvCxnSpPr/>
          <p:nvPr/>
        </p:nvCxnSpPr>
        <p:spPr>
          <a:xfrm flipH="1">
            <a:off x="7935458" y="1591136"/>
            <a:ext cx="978348" cy="0"/>
          </a:xfrm>
          <a:prstGeom prst="straightConnector1">
            <a:avLst/>
          </a:prstGeom>
          <a:ln w="50800">
            <a:solidFill>
              <a:srgbClr val="FF000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7535205" y="1344743"/>
                <a:ext cx="33021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kumimoji="1" lang="zh-CN" altLang="en-US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zh-CN" sz="2800" b="1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𝒖</m:t>
                          </m:r>
                        </m:e>
                      </m:acc>
                    </m:oMath>
                  </m:oMathPara>
                </a14:m>
                <a:endParaRPr kumimoji="1"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5205" y="1344743"/>
                <a:ext cx="330219" cy="43088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直线箭头连接符 5"/>
          <p:cNvCxnSpPr/>
          <p:nvPr/>
        </p:nvCxnSpPr>
        <p:spPr>
          <a:xfrm flipV="1">
            <a:off x="6584901" y="2105918"/>
            <a:ext cx="4320000" cy="0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线箭头连接符 6"/>
          <p:cNvCxnSpPr/>
          <p:nvPr/>
        </p:nvCxnSpPr>
        <p:spPr>
          <a:xfrm flipH="1" flipV="1">
            <a:off x="9618440" y="1168892"/>
            <a:ext cx="1221" cy="1722939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/>
              <p:cNvSpPr txBox="1"/>
              <p:nvPr/>
            </p:nvSpPr>
            <p:spPr>
              <a:xfrm>
                <a:off x="9665251" y="2133767"/>
                <a:ext cx="36227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1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𝑶</m:t>
                      </m:r>
                    </m:oMath>
                  </m:oMathPara>
                </a14:m>
                <a:endParaRPr kumimoji="1" lang="zh-CN" altLang="en-US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5251" y="2133767"/>
                <a:ext cx="362279" cy="43088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/>
              <p:cNvSpPr txBox="1"/>
              <p:nvPr/>
            </p:nvSpPr>
            <p:spPr>
              <a:xfrm>
                <a:off x="10436621" y="2105918"/>
                <a:ext cx="30617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1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𝒙</m:t>
                      </m:r>
                    </m:oMath>
                  </m:oMathPara>
                </a14:m>
                <a:endParaRPr kumimoji="1" lang="zh-CN" altLang="en-US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6621" y="2105918"/>
                <a:ext cx="306173" cy="430887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/>
              <p:cNvSpPr txBox="1"/>
              <p:nvPr/>
            </p:nvSpPr>
            <p:spPr>
              <a:xfrm>
                <a:off x="9700784" y="1028218"/>
                <a:ext cx="31418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1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𝒚</m:t>
                      </m:r>
                    </m:oMath>
                  </m:oMathPara>
                </a14:m>
                <a:endParaRPr kumimoji="1" lang="zh-CN" altLang="en-US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00784" y="1028218"/>
                <a:ext cx="314189" cy="430887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椭圆 10"/>
          <p:cNvSpPr/>
          <p:nvPr/>
        </p:nvSpPr>
        <p:spPr>
          <a:xfrm>
            <a:off x="7414951" y="2033918"/>
            <a:ext cx="144000" cy="144000"/>
          </a:xfrm>
          <a:prstGeom prst="ellipse">
            <a:avLst/>
          </a:prstGeom>
          <a:solidFill>
            <a:srgbClr val="CC00CC"/>
          </a:solidFill>
          <a:ln w="254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/>
              <p:cNvSpPr txBox="1"/>
              <p:nvPr/>
            </p:nvSpPr>
            <p:spPr>
              <a:xfrm>
                <a:off x="7129589" y="2155418"/>
                <a:ext cx="34624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1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𝑷</m:t>
                      </m:r>
                    </m:oMath>
                  </m:oMathPara>
                </a14:m>
                <a:endParaRPr kumimoji="1" lang="zh-CN" altLang="en-US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文本框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9589" y="2155418"/>
                <a:ext cx="346249" cy="430887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直线连接符 12"/>
          <p:cNvCxnSpPr/>
          <p:nvPr/>
        </p:nvCxnSpPr>
        <p:spPr>
          <a:xfrm flipH="1" flipV="1">
            <a:off x="7490591" y="2276658"/>
            <a:ext cx="0" cy="425826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线箭头连接符 13"/>
          <p:cNvCxnSpPr/>
          <p:nvPr/>
        </p:nvCxnSpPr>
        <p:spPr>
          <a:xfrm flipV="1">
            <a:off x="7518742" y="2476963"/>
            <a:ext cx="2100919" cy="4427"/>
          </a:xfrm>
          <a:prstGeom prst="straightConnector1">
            <a:avLst/>
          </a:prstGeom>
          <a:ln w="38100">
            <a:solidFill>
              <a:srgbClr val="0066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/>
              <p:cNvSpPr txBox="1"/>
              <p:nvPr/>
            </p:nvSpPr>
            <p:spPr>
              <a:xfrm>
                <a:off x="8370796" y="2235856"/>
                <a:ext cx="306174" cy="43088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1" i="1" smtClean="0">
                          <a:solidFill>
                            <a:srgbClr val="0066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𝒙</m:t>
                      </m:r>
                    </m:oMath>
                  </m:oMathPara>
                </a14:m>
                <a:endParaRPr kumimoji="1" lang="zh-CN" altLang="en-US" b="1" dirty="0">
                  <a:solidFill>
                    <a:srgbClr val="006600"/>
                  </a:solidFill>
                </a:endParaRPr>
              </a:p>
            </p:txBody>
          </p:sp>
        </mc:Choice>
        <mc:Fallback xmlns="">
          <p:sp>
            <p:nvSpPr>
              <p:cNvPr id="15" name="文本框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0796" y="2235856"/>
                <a:ext cx="306174" cy="430887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文本框 18"/>
          <p:cNvSpPr txBox="1"/>
          <p:nvPr/>
        </p:nvSpPr>
        <p:spPr>
          <a:xfrm>
            <a:off x="439864" y="921443"/>
            <a:ext cx="42883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 smtClean="0">
                <a:latin typeface="SimHei" charset="-122"/>
                <a:ea typeface="SimHei" charset="-122"/>
                <a:cs typeface="SimHei" charset="-122"/>
              </a:rPr>
              <a:t>已知波源的振动方程：</a:t>
            </a:r>
            <a:endParaRPr lang="zh-CN" altLang="en-US" sz="3200" b="1" dirty="0">
              <a:solidFill>
                <a:schemeClr val="tx1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/>
              <p:cNvSpPr txBox="1"/>
              <p:nvPr/>
            </p:nvSpPr>
            <p:spPr>
              <a:xfrm>
                <a:off x="2773101" y="1600159"/>
                <a:ext cx="2328714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𝑦</m:t>
                      </m:r>
                      <m:r>
                        <a:rPr kumimoji="1" lang="en-US" altLang="zh-CN" sz="32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=</m:t>
                      </m:r>
                      <m:r>
                        <a:rPr kumimoji="1" lang="en-US" altLang="zh-CN" sz="32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𝐴</m:t>
                      </m:r>
                      <m:func>
                        <m:funcPr>
                          <m:ctrlPr>
                            <a:rPr kumimoji="1" lang="en-US" altLang="zh-CN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3200" b="0" i="0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cos</m:t>
                          </m:r>
                        </m:fName>
                        <m:e>
                          <m:r>
                            <a:rPr kumimoji="1" lang="en-US" altLang="zh-CN" sz="3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𝜔</m:t>
                          </m:r>
                          <m:r>
                            <a:rPr kumimoji="1" lang="en-US" altLang="zh-CN" sz="3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𝑡</m:t>
                          </m:r>
                        </m:e>
                      </m:func>
                    </m:oMath>
                  </m:oMathPara>
                </a14:m>
                <a:endParaRPr kumimoji="1" lang="zh-CN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文本框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3101" y="1600159"/>
                <a:ext cx="2328714" cy="492443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/>
              <p:cNvSpPr txBox="1"/>
              <p:nvPr/>
            </p:nvSpPr>
            <p:spPr>
              <a:xfrm>
                <a:off x="439864" y="2158407"/>
                <a:ext cx="433163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3200" b="1" i="1" smtClean="0">
                        <a:latin typeface="Cambria Math" charset="0"/>
                        <a:ea typeface="SimHei" charset="-122"/>
                        <a:cs typeface="SimHei" charset="-122"/>
                      </a:rPr>
                      <m:t>𝑷</m:t>
                    </m:r>
                  </m:oMath>
                </a14:m>
                <a:r>
                  <a:rPr lang="zh-CN" altLang="en-US" sz="3200" b="1" dirty="0" smtClean="0">
                    <a:latin typeface="SimHei" charset="-122"/>
                    <a:ea typeface="SimHei" charset="-122"/>
                    <a:cs typeface="SimHei" charset="-122"/>
                  </a:rPr>
                  <a:t>点在</a:t>
                </a:r>
                <a14:m>
                  <m:oMath xmlns:m="http://schemas.openxmlformats.org/officeDocument/2006/math">
                    <m:r>
                      <a:rPr lang="en-US" altLang="zh-CN" sz="3200" b="1" i="1" smtClean="0">
                        <a:solidFill>
                          <a:srgbClr val="FF000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𝒕</m:t>
                    </m:r>
                  </m:oMath>
                </a14:m>
                <a:r>
                  <a:rPr lang="zh-CN" altLang="en-US" sz="3200" b="1" dirty="0" smtClean="0">
                    <a:latin typeface="SimHei" charset="-122"/>
                    <a:ea typeface="SimHei" charset="-122"/>
                    <a:cs typeface="SimHei" charset="-122"/>
                  </a:rPr>
                  <a:t>时刻的振动状态</a:t>
                </a:r>
                <a:endParaRPr lang="zh-CN" altLang="en-US" sz="3200" b="1" dirty="0">
                  <a:solidFill>
                    <a:schemeClr val="tx1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21" name="文本框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864" y="2158407"/>
                <a:ext cx="4331635" cy="584775"/>
              </a:xfrm>
              <a:prstGeom prst="rect">
                <a:avLst/>
              </a:prstGeom>
              <a:blipFill rotWithShape="0">
                <a:blip r:embed="rId10"/>
                <a:stretch>
                  <a:fillRect t="-16667" r="-3094" b="-302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等于 21"/>
          <p:cNvSpPr/>
          <p:nvPr/>
        </p:nvSpPr>
        <p:spPr>
          <a:xfrm>
            <a:off x="1983358" y="2807746"/>
            <a:ext cx="984738" cy="480878"/>
          </a:xfrm>
          <a:prstGeom prst="mathEqual">
            <a:avLst>
              <a:gd name="adj1" fmla="val 25373"/>
              <a:gd name="adj2" fmla="val 2220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/>
              <p:cNvSpPr txBox="1"/>
              <p:nvPr/>
            </p:nvSpPr>
            <p:spPr>
              <a:xfrm>
                <a:off x="439864" y="3381324"/>
                <a:ext cx="6618735" cy="7491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3200" b="1" i="1" smtClean="0">
                        <a:latin typeface="Cambria Math" charset="0"/>
                        <a:ea typeface="SimHei" charset="-122"/>
                        <a:cs typeface="SimHei" charset="-122"/>
                      </a:rPr>
                      <m:t>𝑶</m:t>
                    </m:r>
                  </m:oMath>
                </a14:m>
                <a:r>
                  <a:rPr lang="zh-CN" altLang="en-US" sz="3200" b="1" dirty="0" smtClean="0">
                    <a:latin typeface="SimHei" charset="-122"/>
                    <a:ea typeface="SimHei" charset="-122"/>
                    <a:cs typeface="SimHei" charset="-122"/>
                  </a:rPr>
                  <a:t>点在</a:t>
                </a:r>
                <a14:m>
                  <m:oMath xmlns:m="http://schemas.openxmlformats.org/officeDocument/2006/math">
                    <m:r>
                      <a:rPr lang="en-US" altLang="zh-CN" sz="3200" b="1" i="1" smtClean="0">
                        <a:solidFill>
                          <a:srgbClr val="FF000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𝒕</m:t>
                    </m:r>
                    <m:r>
                      <a:rPr lang="en-US" altLang="zh-CN" sz="3200" b="1" i="1" smtClean="0">
                        <a:solidFill>
                          <a:srgbClr val="FF000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−</m:t>
                    </m:r>
                    <m:f>
                      <m:fPr>
                        <m:ctrlPr>
                          <a:rPr lang="en-US" altLang="zh-CN" sz="3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SimHei" charset="-122"/>
                            <a:cs typeface="SimHei" charset="-122"/>
                          </a:rPr>
                        </m:ctrlPr>
                      </m:fPr>
                      <m:num>
                        <m:r>
                          <a:rPr lang="en-US" altLang="zh-CN" sz="3200" b="1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SimHei" charset="-122"/>
                            <a:cs typeface="SimHei" charset="-122"/>
                          </a:rPr>
                          <m:t>−</m:t>
                        </m:r>
                        <m:r>
                          <a:rPr lang="en-US" altLang="zh-CN" sz="3200" b="1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SimHei" charset="-122"/>
                            <a:cs typeface="SimHei" charset="-122"/>
                          </a:rPr>
                          <m:t>𝒙</m:t>
                        </m:r>
                      </m:num>
                      <m:den>
                        <m:r>
                          <a:rPr lang="en-US" altLang="zh-CN" sz="3200" b="1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SimHei" charset="-122"/>
                            <a:cs typeface="SimHei" charset="-122"/>
                          </a:rPr>
                          <m:t>𝒖</m:t>
                        </m:r>
                      </m:den>
                    </m:f>
                    <m:r>
                      <a:rPr lang="en-US" altLang="zh-CN" sz="3200" b="1" i="1" smtClean="0">
                        <a:solidFill>
                          <a:srgbClr val="FF000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=</m:t>
                    </m:r>
                    <m:r>
                      <a:rPr lang="en-US" altLang="zh-CN" sz="3200" b="1" i="1" smtClean="0">
                        <a:solidFill>
                          <a:srgbClr val="FF000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𝒕</m:t>
                    </m:r>
                    <m:r>
                      <a:rPr lang="en-US" altLang="zh-CN" sz="3200" b="1" i="1" smtClean="0">
                        <a:solidFill>
                          <a:srgbClr val="FF000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+</m:t>
                    </m:r>
                    <m:f>
                      <m:fPr>
                        <m:ctrlPr>
                          <a:rPr lang="en-US" altLang="zh-CN" sz="3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SimHei" charset="-122"/>
                            <a:cs typeface="SimHei" charset="-122"/>
                          </a:rPr>
                        </m:ctrlPr>
                      </m:fPr>
                      <m:num>
                        <m:r>
                          <a:rPr lang="en-US" altLang="zh-CN" sz="3200" b="1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SimHei" charset="-122"/>
                            <a:cs typeface="SimHei" charset="-122"/>
                          </a:rPr>
                          <m:t>𝒙</m:t>
                        </m:r>
                      </m:num>
                      <m:den>
                        <m:r>
                          <a:rPr lang="en-US" altLang="zh-CN" sz="3200" b="1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SimHei" charset="-122"/>
                            <a:cs typeface="SimHei" charset="-122"/>
                          </a:rPr>
                          <m:t>𝒖</m:t>
                        </m:r>
                      </m:den>
                    </m:f>
                  </m:oMath>
                </a14:m>
                <a:r>
                  <a:rPr lang="zh-CN" altLang="en-US" sz="3200" b="1" dirty="0" smtClean="0">
                    <a:latin typeface="SimHei" charset="-122"/>
                    <a:ea typeface="SimHei" charset="-122"/>
                    <a:cs typeface="SimHei" charset="-122"/>
                  </a:rPr>
                  <a:t>时刻的振动状态</a:t>
                </a:r>
                <a:endParaRPr lang="zh-CN" altLang="en-US" sz="3200" b="1" dirty="0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23" name="文本框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864" y="3381324"/>
                <a:ext cx="6618735" cy="749116"/>
              </a:xfrm>
              <a:prstGeom prst="rect">
                <a:avLst/>
              </a:prstGeom>
              <a:blipFill rotWithShape="0">
                <a:blip r:embed="rId11"/>
                <a:stretch>
                  <a:fillRect t="-7317" r="-1657" b="-73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/>
              <p:cNvSpPr txBox="1"/>
              <p:nvPr/>
            </p:nvSpPr>
            <p:spPr>
              <a:xfrm>
                <a:off x="439863" y="4223140"/>
                <a:ext cx="493596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3200" b="1" dirty="0" smtClean="0">
                    <a:latin typeface="SimHei" charset="-122"/>
                    <a:ea typeface="SimHei" charset="-122"/>
                    <a:cs typeface="SimHei" charset="-122"/>
                  </a:rPr>
                  <a:t>沿</a:t>
                </a:r>
                <a14:m>
                  <m:oMath xmlns:m="http://schemas.openxmlformats.org/officeDocument/2006/math">
                    <m:r>
                      <a:rPr lang="en-US" altLang="zh-CN" sz="3200" b="1" i="1" smtClean="0">
                        <a:latin typeface="Cambria Math" charset="0"/>
                        <a:ea typeface="SimHei" charset="-122"/>
                        <a:cs typeface="SimHei" charset="-122"/>
                      </a:rPr>
                      <m:t>𝒙</m:t>
                    </m:r>
                  </m:oMath>
                </a14:m>
                <a:r>
                  <a:rPr lang="zh-CN" altLang="en-US" sz="3200" b="1" dirty="0" smtClean="0">
                    <a:latin typeface="SimHei" charset="-122"/>
                    <a:ea typeface="SimHei" charset="-122"/>
                    <a:cs typeface="SimHei" charset="-122"/>
                  </a:rPr>
                  <a:t>轴反向传播的波函数：</a:t>
                </a:r>
                <a:endParaRPr lang="zh-CN" altLang="en-US" sz="3200" b="1" dirty="0">
                  <a:solidFill>
                    <a:schemeClr val="tx1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24" name="文本框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863" y="4223140"/>
                <a:ext cx="4935967" cy="584775"/>
              </a:xfrm>
              <a:prstGeom prst="rect">
                <a:avLst/>
              </a:prstGeom>
              <a:blipFill rotWithShape="0">
                <a:blip r:embed="rId12"/>
                <a:stretch>
                  <a:fillRect l="-3086" t="-16667" r="-2593" b="-302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/>
              <p:cNvSpPr txBox="1"/>
              <p:nvPr/>
            </p:nvSpPr>
            <p:spPr>
              <a:xfrm>
                <a:off x="5291598" y="4076365"/>
                <a:ext cx="3543214" cy="8434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𝑦</m:t>
                      </m:r>
                      <m:r>
                        <a:rPr kumimoji="1" lang="en-US" altLang="zh-CN" sz="32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=</m:t>
                      </m:r>
                      <m:r>
                        <a:rPr kumimoji="1" lang="en-US" altLang="zh-CN" sz="32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𝐴</m:t>
                      </m:r>
                      <m:func>
                        <m:funcPr>
                          <m:ctrlPr>
                            <a:rPr kumimoji="1" lang="en-US" altLang="zh-CN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3200" b="0" i="0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cos</m:t>
                          </m:r>
                        </m:fName>
                        <m:e>
                          <m:r>
                            <a:rPr kumimoji="1" lang="en-US" altLang="zh-CN" sz="3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𝜔</m:t>
                          </m:r>
                          <m:d>
                            <m:dPr>
                              <m:ctrlPr>
                                <a:rPr kumimoji="1" lang="mr-IN" altLang="zh-CN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32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𝑡</m:t>
                              </m:r>
                              <m:r>
                                <a:rPr kumimoji="1" lang="en-US" altLang="zh-CN" sz="32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kumimoji="1" lang="en-US" altLang="zh-CN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zh-CN" sz="3200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num>
                                <m:den>
                                  <m:r>
                                    <a:rPr kumimoji="1" lang="en-US" altLang="zh-CN" sz="3200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𝑢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kumimoji="1" lang="zh-CN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文本框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1598" y="4076365"/>
                <a:ext cx="3543214" cy="843436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/>
              <p:cNvSpPr txBox="1"/>
              <p:nvPr/>
            </p:nvSpPr>
            <p:spPr>
              <a:xfrm>
                <a:off x="1185003" y="5275456"/>
                <a:ext cx="3543214" cy="8434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𝑦</m:t>
                      </m:r>
                      <m:r>
                        <a:rPr kumimoji="1" lang="en-US" altLang="zh-CN" sz="32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=</m:t>
                      </m:r>
                      <m:r>
                        <a:rPr kumimoji="1" lang="en-US" altLang="zh-CN" sz="32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𝐴</m:t>
                      </m:r>
                      <m:func>
                        <m:funcPr>
                          <m:ctrlPr>
                            <a:rPr kumimoji="1" lang="en-US" altLang="zh-CN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3200" b="0" i="0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cos</m:t>
                          </m:r>
                        </m:fName>
                        <m:e>
                          <m:r>
                            <a:rPr kumimoji="1" lang="en-US" altLang="zh-CN" sz="3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𝜔</m:t>
                          </m:r>
                          <m:d>
                            <m:dPr>
                              <m:ctrlPr>
                                <a:rPr kumimoji="1" lang="mr-IN" altLang="zh-CN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32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𝑡</m:t>
                              </m:r>
                              <m:r>
                                <a:rPr kumimoji="1" lang="en-US" altLang="zh-CN" sz="32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∓</m:t>
                              </m:r>
                              <m:f>
                                <m:fPr>
                                  <m:ctrlPr>
                                    <a:rPr kumimoji="1" lang="en-US" altLang="zh-CN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zh-CN" sz="3200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num>
                                <m:den>
                                  <m:r>
                                    <a:rPr kumimoji="1" lang="en-US" altLang="zh-CN" sz="3200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𝑢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kumimoji="1" lang="zh-CN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" name="文本框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5003" y="5275456"/>
                <a:ext cx="3543214" cy="843436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AutoShape 2"/>
          <p:cNvSpPr>
            <a:spLocks/>
          </p:cNvSpPr>
          <p:nvPr/>
        </p:nvSpPr>
        <p:spPr bwMode="auto">
          <a:xfrm>
            <a:off x="4968450" y="5146108"/>
            <a:ext cx="189637" cy="1085492"/>
          </a:xfrm>
          <a:prstGeom prst="leftBrace">
            <a:avLst>
              <a:gd name="adj1" fmla="val 88271"/>
              <a:gd name="adj2" fmla="val 50000"/>
            </a:avLst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zh-CN" sz="32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/>
              <p:cNvSpPr txBox="1"/>
              <p:nvPr/>
            </p:nvSpPr>
            <p:spPr>
              <a:xfrm>
                <a:off x="5214557" y="5062631"/>
                <a:ext cx="295305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3200" b="1" dirty="0" smtClean="0">
                    <a:latin typeface="SimHei" charset="-122"/>
                    <a:ea typeface="SimHei" charset="-122"/>
                    <a:cs typeface="SimHei" charset="-122"/>
                  </a:rPr>
                  <a:t>“</a:t>
                </a:r>
                <a14:m>
                  <m:oMath xmlns:m="http://schemas.openxmlformats.org/officeDocument/2006/math">
                    <m:r>
                      <a:rPr lang="en-US" altLang="zh-CN" sz="3200" b="1" i="1" smtClean="0">
                        <a:latin typeface="Cambria Math" charset="0"/>
                        <a:ea typeface="SimHei" charset="-122"/>
                        <a:cs typeface="SimHei" charset="-122"/>
                      </a:rPr>
                      <m:t>−</m:t>
                    </m:r>
                  </m:oMath>
                </a14:m>
                <a:r>
                  <a:rPr lang="en-US" altLang="zh-CN" sz="3200" b="1" dirty="0" smtClean="0">
                    <a:latin typeface="SimHei" charset="-122"/>
                    <a:ea typeface="SimHei" charset="-122"/>
                    <a:cs typeface="SimHei" charset="-122"/>
                  </a:rPr>
                  <a:t>”</a:t>
                </a:r>
                <a:r>
                  <a:rPr lang="zh-CN" altLang="en-US" sz="3200" b="1" dirty="0" smtClean="0">
                    <a:latin typeface="SimHei" charset="-122"/>
                    <a:ea typeface="SimHei" charset="-122"/>
                    <a:cs typeface="SimHei" charset="-122"/>
                  </a:rPr>
                  <a:t>沿</a:t>
                </a:r>
                <a:r>
                  <a:rPr lang="zh-CN" altLang="en-US" sz="3200" b="1" dirty="0" smtClean="0">
                    <a:solidFill>
                      <a:srgbClr val="FF0000"/>
                    </a:solidFill>
                    <a:latin typeface="SimHei" charset="-122"/>
                    <a:ea typeface="SimHei" charset="-122"/>
                    <a:cs typeface="SimHei" charset="-122"/>
                  </a:rPr>
                  <a:t>正</a:t>
                </a:r>
                <a:r>
                  <a:rPr lang="zh-CN" altLang="en-US" sz="3200" b="1" dirty="0" smtClean="0">
                    <a:latin typeface="SimHei" charset="-122"/>
                    <a:ea typeface="SimHei" charset="-122"/>
                    <a:cs typeface="SimHei" charset="-122"/>
                  </a:rPr>
                  <a:t>方向</a:t>
                </a:r>
                <a:endParaRPr lang="zh-CN" altLang="en-US" sz="3200" b="1" dirty="0">
                  <a:solidFill>
                    <a:schemeClr val="tx1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28" name="文本框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4557" y="5062631"/>
                <a:ext cx="2953053" cy="584775"/>
              </a:xfrm>
              <a:prstGeom prst="rect">
                <a:avLst/>
              </a:prstGeom>
              <a:blipFill rotWithShape="0">
                <a:blip r:embed="rId15"/>
                <a:stretch>
                  <a:fillRect l="-5155" t="-16667" r="-4742" b="-302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本框 28"/>
              <p:cNvSpPr txBox="1"/>
              <p:nvPr/>
            </p:nvSpPr>
            <p:spPr>
              <a:xfrm>
                <a:off x="5214556" y="5767514"/>
                <a:ext cx="295305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3200" b="1" dirty="0" smtClean="0">
                    <a:latin typeface="SimHei" charset="-122"/>
                    <a:ea typeface="SimHei" charset="-122"/>
                    <a:cs typeface="SimHei" charset="-122"/>
                  </a:rPr>
                  <a:t>“</a:t>
                </a:r>
                <a14:m>
                  <m:oMath xmlns:m="http://schemas.openxmlformats.org/officeDocument/2006/math">
                    <m:r>
                      <a:rPr lang="en-US" altLang="zh-CN" sz="3200" b="1" i="1" smtClean="0">
                        <a:latin typeface="Cambria Math" charset="0"/>
                        <a:ea typeface="SimHei" charset="-122"/>
                        <a:cs typeface="SimHei" charset="-122"/>
                      </a:rPr>
                      <m:t>+</m:t>
                    </m:r>
                  </m:oMath>
                </a14:m>
                <a:r>
                  <a:rPr lang="en-US" altLang="zh-CN" sz="3200" b="1" dirty="0" smtClean="0">
                    <a:latin typeface="SimHei" charset="-122"/>
                    <a:ea typeface="SimHei" charset="-122"/>
                    <a:cs typeface="SimHei" charset="-122"/>
                  </a:rPr>
                  <a:t>”</a:t>
                </a:r>
                <a:r>
                  <a:rPr lang="zh-CN" altLang="en-US" sz="3200" b="1" dirty="0" smtClean="0">
                    <a:latin typeface="SimHei" charset="-122"/>
                    <a:ea typeface="SimHei" charset="-122"/>
                    <a:cs typeface="SimHei" charset="-122"/>
                  </a:rPr>
                  <a:t>沿</a:t>
                </a:r>
                <a:r>
                  <a:rPr lang="zh-CN" altLang="en-US" sz="3200" b="1" dirty="0" smtClean="0">
                    <a:solidFill>
                      <a:srgbClr val="FF0000"/>
                    </a:solidFill>
                    <a:latin typeface="SimHei" charset="-122"/>
                    <a:ea typeface="SimHei" charset="-122"/>
                    <a:cs typeface="SimHei" charset="-122"/>
                  </a:rPr>
                  <a:t>负</a:t>
                </a:r>
                <a:r>
                  <a:rPr lang="zh-CN" altLang="en-US" sz="3200" b="1" dirty="0" smtClean="0">
                    <a:latin typeface="SimHei" charset="-122"/>
                    <a:ea typeface="SimHei" charset="-122"/>
                    <a:cs typeface="SimHei" charset="-122"/>
                  </a:rPr>
                  <a:t>方向</a:t>
                </a:r>
                <a:endParaRPr lang="zh-CN" altLang="en-US" sz="3200" b="1" dirty="0">
                  <a:solidFill>
                    <a:schemeClr val="tx1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29" name="文本框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4556" y="5767514"/>
                <a:ext cx="2953053" cy="584775"/>
              </a:xfrm>
              <a:prstGeom prst="rect">
                <a:avLst/>
              </a:prstGeom>
              <a:blipFill rotWithShape="0">
                <a:blip r:embed="rId16"/>
                <a:stretch>
                  <a:fillRect l="-5155" t="-16667" r="-4742" b="-302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9808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500"/>
                            </p:stCondLst>
                            <p:childTnLst>
                              <p:par>
                                <p:cTn id="8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500"/>
                            </p:stCondLst>
                            <p:childTnLst>
                              <p:par>
                                <p:cTn id="9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8" grpId="0"/>
      <p:bldP spid="9" grpId="0"/>
      <p:bldP spid="10" grpId="0"/>
      <p:bldP spid="11" grpId="0" animBg="1"/>
      <p:bldP spid="12" grpId="0"/>
      <p:bldP spid="15" grpId="0" animBg="1"/>
      <p:bldP spid="19" grpId="0"/>
      <p:bldP spid="20" grpId="0"/>
      <p:bldP spid="21" grpId="0"/>
      <p:bldP spid="22" grpId="0" animBg="1"/>
      <p:bldP spid="23" grpId="0"/>
      <p:bldP spid="24" grpId="0"/>
      <p:bldP spid="25" grpId="0"/>
      <p:bldP spid="26" grpId="0"/>
      <p:bldP spid="27" grpId="0" animBg="1"/>
      <p:bldP spid="28" grpId="0"/>
      <p:bldP spid="2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/>
              <p:cNvSpPr txBox="1"/>
              <p:nvPr/>
            </p:nvSpPr>
            <p:spPr>
              <a:xfrm>
                <a:off x="411728" y="332994"/>
                <a:ext cx="11557588" cy="954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800" b="1" dirty="0" smtClean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</a:rPr>
                  <a:t>例</a:t>
                </a:r>
                <a:r>
                  <a:rPr lang="en-US" altLang="zh-CN" sz="2800" b="1" dirty="0" smtClean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</a:rPr>
                  <a:t>1</a:t>
                </a:r>
                <a:r>
                  <a:rPr lang="zh-CN" altLang="en-US" sz="2800" b="1" dirty="0" smtClean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</a:rPr>
                  <a:t>：已知波沿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solidFill>
                          <a:srgbClr val="7030A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𝒙</m:t>
                    </m:r>
                  </m:oMath>
                </a14:m>
                <a:r>
                  <a:rPr lang="zh-CN" altLang="en-US" sz="2800" b="1" dirty="0" smtClean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</a:rPr>
                  <a:t>轴正方向传播，波速为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solidFill>
                          <a:srgbClr val="7030A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𝒖</m:t>
                    </m:r>
                  </m:oMath>
                </a14:m>
                <a:r>
                  <a:rPr lang="zh-CN" altLang="en-US" sz="2800" b="1" dirty="0" smtClean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solidFill>
                          <a:srgbClr val="7030A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𝒙</m:t>
                    </m:r>
                    <m:r>
                      <a:rPr lang="en-US" altLang="zh-CN" sz="2800" b="1" i="1" dirty="0" smtClean="0">
                        <a:solidFill>
                          <a:srgbClr val="7030A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=</m:t>
                    </m:r>
                    <m:sSub>
                      <m:sSubPr>
                        <m:ctrlPr>
                          <a:rPr lang="en-US" altLang="zh-CN" sz="2800" b="1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SimHei" charset="-122"/>
                            <a:cs typeface="SimHei" charset="-122"/>
                          </a:rPr>
                        </m:ctrlPr>
                      </m:sSubPr>
                      <m:e>
                        <m:r>
                          <a:rPr lang="en-US" altLang="zh-CN" sz="2800" b="1" i="1" dirty="0" smtClean="0">
                            <a:solidFill>
                              <a:srgbClr val="7030A0"/>
                            </a:solidFill>
                            <a:latin typeface="Cambria Math" charset="0"/>
                            <a:ea typeface="SimHei" charset="-122"/>
                            <a:cs typeface="SimHei" charset="-122"/>
                          </a:rPr>
                          <m:t>𝒙</m:t>
                        </m:r>
                      </m:e>
                      <m:sub>
                        <m:r>
                          <a:rPr lang="en-US" altLang="zh-CN" sz="2800" b="1" i="1" dirty="0" smtClean="0">
                            <a:solidFill>
                              <a:srgbClr val="7030A0"/>
                            </a:solidFill>
                            <a:latin typeface="Cambria Math" charset="0"/>
                            <a:ea typeface="SimHei" charset="-122"/>
                            <a:cs typeface="SimHei" charset="-122"/>
                          </a:rPr>
                          <m:t>𝒂</m:t>
                        </m:r>
                      </m:sub>
                    </m:sSub>
                  </m:oMath>
                </a14:m>
                <a:r>
                  <a:rPr lang="zh-CN" altLang="en-US" sz="2800" b="1" dirty="0" smtClean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</a:rPr>
                  <a:t>处质点的振动方程为：</a:t>
                </a:r>
                <a:endParaRPr lang="en-US" altLang="zh-CN" sz="2800" b="1" dirty="0" smtClean="0">
                  <a:solidFill>
                    <a:srgbClr val="7030A0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SimHei" charset="-122"/>
                            <a:cs typeface="SimHei" charset="-122"/>
                          </a:rPr>
                        </m:ctrlPr>
                      </m:sSubPr>
                      <m:e>
                        <m:r>
                          <a:rPr lang="en-US" altLang="zh-CN" sz="2800" b="1" i="1" smtClean="0">
                            <a:solidFill>
                              <a:srgbClr val="7030A0"/>
                            </a:solidFill>
                            <a:latin typeface="Cambria Math" charset="0"/>
                            <a:ea typeface="SimHei" charset="-122"/>
                            <a:cs typeface="SimHei" charset="-122"/>
                          </a:rPr>
                          <m:t>𝒚</m:t>
                        </m:r>
                      </m:e>
                      <m:sub>
                        <m:r>
                          <a:rPr lang="en-US" altLang="zh-CN" sz="2800" b="1" i="1" smtClean="0">
                            <a:solidFill>
                              <a:srgbClr val="7030A0"/>
                            </a:solidFill>
                            <a:latin typeface="Cambria Math" charset="0"/>
                            <a:ea typeface="SimHei" charset="-122"/>
                            <a:cs typeface="SimHei" charset="-122"/>
                          </a:rPr>
                          <m:t>𝒂</m:t>
                        </m:r>
                      </m:sub>
                    </m:sSub>
                    <m:r>
                      <a:rPr lang="en-US" altLang="zh-CN" sz="2800" b="1" i="1" smtClean="0">
                        <a:solidFill>
                          <a:srgbClr val="7030A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=</m:t>
                    </m:r>
                    <m:r>
                      <a:rPr lang="en-US" altLang="zh-CN" sz="2800" b="1" i="1" smtClean="0">
                        <a:solidFill>
                          <a:srgbClr val="7030A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𝑨</m:t>
                    </m:r>
                    <m:func>
                      <m:funcPr>
                        <m:ctrlPr>
                          <a:rPr lang="en-US" altLang="zh-CN" sz="28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SimHei" charset="-122"/>
                            <a:cs typeface="SimHei" charset="-122"/>
                          </a:rPr>
                        </m:ctrlPr>
                      </m:funcPr>
                      <m:fName>
                        <m:r>
                          <a:rPr lang="en-US" altLang="zh-CN" sz="2800" b="1" i="0" smtClean="0">
                            <a:solidFill>
                              <a:srgbClr val="7030A0"/>
                            </a:solidFill>
                            <a:latin typeface="Cambria Math" charset="0"/>
                            <a:ea typeface="SimHei" charset="-122"/>
                            <a:cs typeface="SimHei" charset="-122"/>
                          </a:rPr>
                          <m:t>𝐜𝐨𝐬</m:t>
                        </m:r>
                      </m:fName>
                      <m:e>
                        <m:d>
                          <m:dPr>
                            <m:ctrlPr>
                              <a:rPr lang="mr-IN" altLang="zh-CN" sz="2800" b="1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SimHei" charset="-122"/>
                                <a:cs typeface="SimHei" charset="-122"/>
                              </a:rPr>
                            </m:ctrlPr>
                          </m:dPr>
                          <m:e>
                            <m:r>
                              <a:rPr lang="mr-IN" altLang="zh-CN" sz="2800" b="1" i="1" smtClean="0">
                                <a:solidFill>
                                  <a:srgbClr val="7030A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𝝎</m:t>
                            </m:r>
                            <m:r>
                              <a:rPr lang="en-US" altLang="zh-CN" sz="2800" b="1" i="1" smtClean="0">
                                <a:solidFill>
                                  <a:srgbClr val="7030A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𝒕</m:t>
                            </m:r>
                            <m:r>
                              <a:rPr lang="en-US" altLang="zh-CN" sz="2800" b="1" i="1" smtClean="0">
                                <a:solidFill>
                                  <a:srgbClr val="7030A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+</m:t>
                            </m:r>
                            <m:r>
                              <a:rPr lang="en-US" altLang="zh-CN" sz="2800" b="1" i="1" smtClean="0">
                                <a:solidFill>
                                  <a:srgbClr val="7030A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𝝋</m:t>
                            </m:r>
                          </m:e>
                        </m:d>
                      </m:e>
                    </m:func>
                  </m:oMath>
                </a14:m>
                <a:r>
                  <a:rPr lang="zh-CN" altLang="en-US" sz="2800" b="1" dirty="0" smtClean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</a:rPr>
                  <a:t>，试写出波函数。</a:t>
                </a:r>
                <a:endParaRPr lang="zh-CN" altLang="en-US" sz="2800" b="1" dirty="0">
                  <a:solidFill>
                    <a:srgbClr val="7030A0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728" y="332994"/>
                <a:ext cx="11557588" cy="954107"/>
              </a:xfrm>
              <a:prstGeom prst="rect">
                <a:avLst/>
              </a:prstGeom>
              <a:blipFill rotWithShape="0">
                <a:blip r:embed="rId2"/>
                <a:stretch>
                  <a:fillRect l="-1108" t="-8333" b="-160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框 2"/>
          <p:cNvSpPr txBox="1"/>
          <p:nvPr/>
        </p:nvSpPr>
        <p:spPr>
          <a:xfrm>
            <a:off x="411728" y="1320449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 smtClean="0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解：</a:t>
            </a:r>
            <a:endParaRPr lang="zh-CN" altLang="en-US" sz="2800" b="1" dirty="0">
              <a:solidFill>
                <a:srgbClr val="FF0000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1244199" y="1320449"/>
                <a:ext cx="458811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800" b="1" dirty="0" smtClean="0">
                    <a:latin typeface="SimHei" charset="-122"/>
                    <a:ea typeface="SimHei" charset="-122"/>
                    <a:cs typeface="SimHei" charset="-122"/>
                  </a:rPr>
                  <a:t>考察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latin typeface="Cambria Math" charset="0"/>
                        <a:ea typeface="SimHei" charset="-122"/>
                        <a:cs typeface="SimHei" charset="-122"/>
                      </a:rPr>
                      <m:t>𝒂</m:t>
                    </m:r>
                  </m:oMath>
                </a14:m>
                <a:r>
                  <a:rPr lang="zh-CN" altLang="en-US" sz="2800" b="1" dirty="0" smtClean="0">
                    <a:latin typeface="SimHei" charset="-122"/>
                    <a:ea typeface="SimHei" charset="-122"/>
                    <a:cs typeface="SimHei" charset="-122"/>
                  </a:rPr>
                  <a:t>点右边的任意一点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latin typeface="Cambria Math" charset="0"/>
                        <a:ea typeface="SimHei" charset="-122"/>
                        <a:cs typeface="SimHei" charset="-122"/>
                      </a:rPr>
                      <m:t>𝑷</m:t>
                    </m:r>
                  </m:oMath>
                </a14:m>
                <a:r>
                  <a:rPr lang="zh-CN" altLang="en-US" sz="2800" b="1" dirty="0" smtClean="0">
                    <a:latin typeface="SimHei" charset="-122"/>
                    <a:ea typeface="SimHei" charset="-122"/>
                    <a:cs typeface="SimHei" charset="-122"/>
                  </a:rPr>
                  <a:t>，</a:t>
                </a:r>
                <a:endParaRPr lang="zh-CN" altLang="en-US" sz="2800" b="1" dirty="0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4199" y="1320449"/>
                <a:ext cx="4588115" cy="523220"/>
              </a:xfrm>
              <a:prstGeom prst="rect">
                <a:avLst/>
              </a:prstGeom>
              <a:blipFill rotWithShape="0">
                <a:blip r:embed="rId3"/>
                <a:stretch>
                  <a:fillRect l="-2656" t="-15294" r="-1594" b="-3058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直线箭头连接符 4"/>
          <p:cNvCxnSpPr/>
          <p:nvPr/>
        </p:nvCxnSpPr>
        <p:spPr>
          <a:xfrm>
            <a:off x="10062468" y="1921414"/>
            <a:ext cx="856830" cy="1"/>
          </a:xfrm>
          <a:prstGeom prst="straightConnector1">
            <a:avLst/>
          </a:prstGeom>
          <a:ln w="50800">
            <a:solidFill>
              <a:srgbClr val="FF000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10249661" y="1452598"/>
                <a:ext cx="33021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kumimoji="1" lang="zh-CN" altLang="en-US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zh-CN" sz="2800" b="1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𝒖</m:t>
                          </m:r>
                        </m:e>
                      </m:acc>
                    </m:oMath>
                  </m:oMathPara>
                </a14:m>
                <a:endParaRPr kumimoji="1"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49661" y="1452598"/>
                <a:ext cx="330219" cy="43088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直线箭头连接符 6"/>
          <p:cNvCxnSpPr/>
          <p:nvPr/>
        </p:nvCxnSpPr>
        <p:spPr>
          <a:xfrm flipV="1">
            <a:off x="6752492" y="2398149"/>
            <a:ext cx="4345478" cy="0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线箭头连接符 7"/>
          <p:cNvCxnSpPr/>
          <p:nvPr/>
        </p:nvCxnSpPr>
        <p:spPr>
          <a:xfrm flipH="1" flipV="1">
            <a:off x="8355854" y="1480805"/>
            <a:ext cx="1221" cy="1722939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/>
              <p:cNvSpPr txBox="1"/>
              <p:nvPr/>
            </p:nvSpPr>
            <p:spPr>
              <a:xfrm>
                <a:off x="7962937" y="2440383"/>
                <a:ext cx="36227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1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𝑶</m:t>
                      </m:r>
                    </m:oMath>
                  </m:oMathPara>
                </a14:m>
                <a:endParaRPr kumimoji="1" lang="zh-CN" altLang="en-US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2937" y="2440383"/>
                <a:ext cx="362279" cy="430887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/>
              <p:cNvSpPr txBox="1"/>
              <p:nvPr/>
            </p:nvSpPr>
            <p:spPr>
              <a:xfrm>
                <a:off x="10631849" y="2398149"/>
                <a:ext cx="30617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1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𝒙</m:t>
                      </m:r>
                    </m:oMath>
                  </m:oMathPara>
                </a14:m>
                <a:endParaRPr kumimoji="1" lang="zh-CN" altLang="en-US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31849" y="2398149"/>
                <a:ext cx="306173" cy="430887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/>
              <p:cNvSpPr txBox="1"/>
              <p:nvPr/>
            </p:nvSpPr>
            <p:spPr>
              <a:xfrm>
                <a:off x="8444839" y="1265291"/>
                <a:ext cx="31418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1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𝒚</m:t>
                      </m:r>
                    </m:oMath>
                  </m:oMathPara>
                </a14:m>
                <a:endParaRPr kumimoji="1" lang="zh-CN" altLang="en-US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4839" y="1265291"/>
                <a:ext cx="314189" cy="430887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椭圆 11"/>
          <p:cNvSpPr/>
          <p:nvPr/>
        </p:nvSpPr>
        <p:spPr>
          <a:xfrm>
            <a:off x="9790671" y="2326149"/>
            <a:ext cx="144000" cy="144000"/>
          </a:xfrm>
          <a:prstGeom prst="ellipse">
            <a:avLst/>
          </a:prstGeom>
          <a:solidFill>
            <a:srgbClr val="CC00CC"/>
          </a:solidFill>
          <a:ln w="254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/>
              <p:cNvSpPr txBox="1"/>
              <p:nvPr/>
            </p:nvSpPr>
            <p:spPr>
              <a:xfrm>
                <a:off x="9869449" y="1925029"/>
                <a:ext cx="32220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1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𝒂</m:t>
                      </m:r>
                    </m:oMath>
                  </m:oMathPara>
                </a14:m>
                <a:endParaRPr kumimoji="1" lang="zh-CN" altLang="en-US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文本框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9449" y="1925029"/>
                <a:ext cx="322203" cy="430887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直线连接符 13"/>
          <p:cNvCxnSpPr/>
          <p:nvPr/>
        </p:nvCxnSpPr>
        <p:spPr>
          <a:xfrm flipH="1" flipV="1">
            <a:off x="9852243" y="1837368"/>
            <a:ext cx="0" cy="425826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线箭头连接符 14"/>
          <p:cNvCxnSpPr/>
          <p:nvPr/>
        </p:nvCxnSpPr>
        <p:spPr>
          <a:xfrm>
            <a:off x="8375067" y="2082031"/>
            <a:ext cx="1440000" cy="0"/>
          </a:xfrm>
          <a:prstGeom prst="straightConnector1">
            <a:avLst/>
          </a:prstGeom>
          <a:ln w="38100">
            <a:solidFill>
              <a:srgbClr val="0066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/>
              <p:cNvSpPr txBox="1"/>
              <p:nvPr/>
            </p:nvSpPr>
            <p:spPr>
              <a:xfrm>
                <a:off x="8875519" y="1852838"/>
                <a:ext cx="484556" cy="43088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800" b="1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2800" b="1" i="1" smtClean="0">
                              <a:solidFill>
                                <a:srgbClr val="0066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𝒙</m:t>
                          </m:r>
                        </m:e>
                        <m:sub>
                          <m:r>
                            <a:rPr kumimoji="1" lang="en-US" altLang="zh-CN" sz="2800" b="1" i="1" smtClean="0">
                              <a:solidFill>
                                <a:srgbClr val="0066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𝒂</m:t>
                          </m:r>
                        </m:sub>
                      </m:sSub>
                    </m:oMath>
                  </m:oMathPara>
                </a14:m>
                <a:endParaRPr kumimoji="1" lang="zh-CN" altLang="en-US" b="1" dirty="0">
                  <a:solidFill>
                    <a:srgbClr val="006600"/>
                  </a:solidFill>
                </a:endParaRPr>
              </a:p>
            </p:txBody>
          </p:sp>
        </mc:Choice>
        <mc:Fallback xmlns="">
          <p:sp>
            <p:nvSpPr>
              <p:cNvPr id="16" name="文本框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75519" y="1852838"/>
                <a:ext cx="484556" cy="430887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直线连接符 21"/>
          <p:cNvCxnSpPr/>
          <p:nvPr/>
        </p:nvCxnSpPr>
        <p:spPr>
          <a:xfrm flipH="1" flipV="1">
            <a:off x="10131255" y="2524344"/>
            <a:ext cx="0" cy="36000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线箭头连接符 22"/>
          <p:cNvCxnSpPr/>
          <p:nvPr/>
        </p:nvCxnSpPr>
        <p:spPr>
          <a:xfrm>
            <a:off x="8367420" y="2669895"/>
            <a:ext cx="1726659" cy="0"/>
          </a:xfrm>
          <a:prstGeom prst="straightConnector1">
            <a:avLst/>
          </a:prstGeom>
          <a:ln w="38100">
            <a:solidFill>
              <a:srgbClr val="0066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/>
              <p:cNvSpPr txBox="1"/>
              <p:nvPr/>
            </p:nvSpPr>
            <p:spPr>
              <a:xfrm>
                <a:off x="9070123" y="2455405"/>
                <a:ext cx="306174" cy="43088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1" i="1" smtClean="0">
                          <a:solidFill>
                            <a:srgbClr val="0066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𝒙</m:t>
                      </m:r>
                    </m:oMath>
                  </m:oMathPara>
                </a14:m>
                <a:endParaRPr kumimoji="1" lang="zh-CN" altLang="en-US" b="1" dirty="0">
                  <a:solidFill>
                    <a:srgbClr val="006600"/>
                  </a:solidFill>
                </a:endParaRPr>
              </a:p>
            </p:txBody>
          </p:sp>
        </mc:Choice>
        <mc:Fallback xmlns="">
          <p:sp>
            <p:nvSpPr>
              <p:cNvPr id="24" name="文本框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70123" y="2455405"/>
                <a:ext cx="306174" cy="430887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椭圆 25"/>
          <p:cNvSpPr/>
          <p:nvPr/>
        </p:nvSpPr>
        <p:spPr>
          <a:xfrm>
            <a:off x="10055614" y="2337869"/>
            <a:ext cx="144000" cy="144000"/>
          </a:xfrm>
          <a:prstGeom prst="ellipse">
            <a:avLst/>
          </a:prstGeom>
          <a:solidFill>
            <a:srgbClr val="FF6600"/>
          </a:solidFill>
          <a:ln w="254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/>
              <p:cNvSpPr txBox="1"/>
              <p:nvPr/>
            </p:nvSpPr>
            <p:spPr>
              <a:xfrm>
                <a:off x="10150111" y="2410624"/>
                <a:ext cx="34624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1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𝑷</m:t>
                      </m:r>
                    </m:oMath>
                  </m:oMathPara>
                </a14:m>
                <a:endParaRPr kumimoji="1" lang="zh-CN" altLang="en-US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" name="文本框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50111" y="2410624"/>
                <a:ext cx="346249" cy="430887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/>
              <p:cNvSpPr txBox="1"/>
              <p:nvPr/>
            </p:nvSpPr>
            <p:spPr>
              <a:xfrm>
                <a:off x="1244199" y="1879223"/>
                <a:ext cx="4963218" cy="954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800" b="1" i="1" smtClean="0">
                        <a:latin typeface="Cambria Math" charset="0"/>
                        <a:ea typeface="SimHei" charset="-122"/>
                        <a:cs typeface="SimHei" charset="-122"/>
                      </a:rPr>
                      <m:t>𝑷</m:t>
                    </m:r>
                  </m:oMath>
                </a14:m>
                <a:r>
                  <a:rPr lang="zh-CN" altLang="en-US" sz="2800" b="1" dirty="0" smtClean="0">
                    <a:latin typeface="SimHei" charset="-122"/>
                    <a:ea typeface="SimHei" charset="-122"/>
                    <a:cs typeface="SimHei" charset="-122"/>
                  </a:rPr>
                  <a:t>点振动状态相对于</a:t>
                </a:r>
                <a14:m>
                  <m:oMath xmlns:m="http://schemas.openxmlformats.org/officeDocument/2006/math">
                    <m:r>
                      <a:rPr lang="en-US" altLang="zh-CN" sz="2800" b="1" i="1">
                        <a:latin typeface="Cambria Math" charset="0"/>
                        <a:ea typeface="SimHei" charset="-122"/>
                        <a:cs typeface="SimHei" charset="-122"/>
                      </a:rPr>
                      <m:t>𝒂</m:t>
                    </m:r>
                  </m:oMath>
                </a14:m>
                <a:r>
                  <a:rPr lang="zh-CN" altLang="en-US" sz="2800" b="1" dirty="0" smtClean="0">
                    <a:latin typeface="SimHei" charset="-122"/>
                    <a:ea typeface="SimHei" charset="-122"/>
                    <a:cs typeface="SimHei" charset="-122"/>
                  </a:rPr>
                  <a:t>点的</a:t>
                </a:r>
                <a:r>
                  <a:rPr lang="zh-CN" altLang="en-US" sz="2800" b="1" dirty="0" smtClean="0">
                    <a:solidFill>
                      <a:schemeClr val="tx1"/>
                    </a:solidFill>
                    <a:latin typeface="SimHei" charset="-122"/>
                    <a:ea typeface="SimHei" charset="-122"/>
                    <a:cs typeface="SimHei" charset="-122"/>
                  </a:rPr>
                  <a:t>振动</a:t>
                </a:r>
                <a:endParaRPr lang="en-US" altLang="zh-CN" sz="2800" b="1" dirty="0" smtClean="0">
                  <a:solidFill>
                    <a:schemeClr val="tx1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  <a:p>
                <a:r>
                  <a:rPr lang="zh-CN" altLang="en-US" sz="2800" b="1" dirty="0" smtClean="0">
                    <a:solidFill>
                      <a:schemeClr val="tx1"/>
                    </a:solidFill>
                    <a:latin typeface="SimHei" charset="-122"/>
                    <a:ea typeface="SimHei" charset="-122"/>
                    <a:cs typeface="SimHei" charset="-122"/>
                  </a:rPr>
                  <a:t>状态</a:t>
                </a:r>
                <a:r>
                  <a:rPr lang="zh-CN" altLang="en-US" sz="2800" b="1" dirty="0" smtClean="0">
                    <a:latin typeface="SimHei" charset="-122"/>
                    <a:ea typeface="SimHei" charset="-122"/>
                    <a:cs typeface="SimHei" charset="-122"/>
                  </a:rPr>
                  <a:t>落后</a:t>
                </a:r>
                <a:r>
                  <a:rPr lang="zh-CN" altLang="en-US" sz="2800" b="1" dirty="0" smtClean="0">
                    <a:solidFill>
                      <a:schemeClr val="tx1"/>
                    </a:solidFill>
                    <a:latin typeface="SimHei" charset="-122"/>
                    <a:ea typeface="SimHei" charset="-122"/>
                    <a:cs typeface="SimHei" charset="-122"/>
                  </a:rPr>
                  <a:t>：</a:t>
                </a:r>
                <a:endParaRPr lang="zh-CN" altLang="en-US" sz="2800" b="1" dirty="0">
                  <a:solidFill>
                    <a:schemeClr val="tx1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28" name="文本框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4199" y="1879223"/>
                <a:ext cx="4963218" cy="954107"/>
              </a:xfrm>
              <a:prstGeom prst="rect">
                <a:avLst/>
              </a:prstGeom>
              <a:blipFill rotWithShape="0">
                <a:blip r:embed="rId12"/>
                <a:stretch>
                  <a:fillRect l="-2457" t="-7643" r="-1106" b="-165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本框 28"/>
              <p:cNvSpPr txBox="1"/>
              <p:nvPr/>
            </p:nvSpPr>
            <p:spPr>
              <a:xfrm>
                <a:off x="2055649" y="2884344"/>
                <a:ext cx="1928990" cy="7378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∆</m:t>
                      </m:r>
                      <m:r>
                        <a:rPr kumimoji="1" lang="en-US" altLang="zh-CN" sz="2800" b="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𝑡</m:t>
                      </m:r>
                      <m:r>
                        <a:rPr kumimoji="1" lang="en-US" altLang="zh-CN" sz="2800" b="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mr-IN" altLang="zh-C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sz="28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𝑥</m:t>
                          </m:r>
                          <m:r>
                            <a:rPr kumimoji="1" lang="en-US" altLang="zh-CN" sz="28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kumimoji="1" lang="en-US" altLang="zh-CN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8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sz="28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𝑎</m:t>
                              </m:r>
                            </m:sub>
                          </m:sSub>
                        </m:num>
                        <m:den>
                          <m:r>
                            <a:rPr kumimoji="1" lang="en-US" altLang="zh-CN" sz="28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𝑢</m:t>
                          </m:r>
                        </m:den>
                      </m:f>
                    </m:oMath>
                  </m:oMathPara>
                </a14:m>
                <a:endParaRPr kumimoji="1"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9" name="文本框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5649" y="2884344"/>
                <a:ext cx="1928990" cy="737894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文本框 29"/>
          <p:cNvSpPr txBox="1"/>
          <p:nvPr/>
        </p:nvSpPr>
        <p:spPr>
          <a:xfrm>
            <a:off x="1244199" y="3694386"/>
            <a:ext cx="3057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 smtClean="0">
                <a:solidFill>
                  <a:schemeClr val="tx1"/>
                </a:solidFill>
                <a:latin typeface="SimHei" charset="-122"/>
                <a:ea typeface="SimHei" charset="-122"/>
                <a:cs typeface="SimHei" charset="-122"/>
              </a:rPr>
              <a:t>据此写出波函数：</a:t>
            </a:r>
            <a:endParaRPr lang="zh-CN" altLang="en-US" sz="2800" b="1" dirty="0">
              <a:solidFill>
                <a:schemeClr val="tx1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本框 30"/>
              <p:cNvSpPr txBox="1"/>
              <p:nvPr/>
            </p:nvSpPr>
            <p:spPr>
              <a:xfrm>
                <a:off x="4364036" y="3548592"/>
                <a:ext cx="4825552" cy="7378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𝑦</m:t>
                      </m:r>
                      <m:r>
                        <a:rPr kumimoji="1" lang="en-US" altLang="zh-CN" sz="28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=</m:t>
                      </m:r>
                      <m:r>
                        <a:rPr kumimoji="1" lang="en-US" altLang="zh-CN" sz="28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𝐴</m:t>
                      </m:r>
                      <m:func>
                        <m:funcPr>
                          <m:ctrlPr>
                            <a:rPr kumimoji="1" lang="en-US" altLang="zh-C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2800" b="0" i="0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kumimoji="1" lang="mr-IN" altLang="zh-CN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mr-IN" altLang="zh-CN" sz="28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𝜔</m:t>
                              </m:r>
                              <m:d>
                                <m:dPr>
                                  <m:ctrlPr>
                                    <a:rPr kumimoji="1" lang="mr-IN" altLang="zh-CN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sz="2800" i="1">
                                      <a:latin typeface="Cambria Math" charset="0"/>
                                    </a:rPr>
                                    <m:t>𝑡</m:t>
                                  </m:r>
                                  <m:r>
                                    <a:rPr kumimoji="1" lang="en-US" altLang="zh-CN" sz="2800" i="1">
                                      <a:latin typeface="Cambria Math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kumimoji="1" lang="mr-IN" altLang="zh-CN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kumimoji="1" lang="en-US" altLang="zh-CN" sz="2800" i="1">
                                          <a:latin typeface="Cambria Math" charset="0"/>
                                        </a:rPr>
                                        <m:t>𝑥</m:t>
                                      </m:r>
                                      <m:r>
                                        <a:rPr kumimoji="1" lang="en-US" altLang="zh-CN" sz="2800" i="1">
                                          <a:latin typeface="Cambria Math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zh-CN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sz="2800" i="1">
                                              <a:latin typeface="Cambria Math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sz="2800" i="1">
                                              <a:latin typeface="Cambria Math" charset="0"/>
                                            </a:rPr>
                                            <m:t>𝑎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kumimoji="1" lang="en-US" altLang="zh-CN" sz="2800" i="1">
                                          <a:latin typeface="Cambria Math" charset="0"/>
                                        </a:rPr>
                                        <m:t>𝑢</m:t>
                                      </m:r>
                                    </m:den>
                                  </m:f>
                                </m:e>
                              </m:d>
                              <m:r>
                                <a:rPr kumimoji="1" lang="en-US" altLang="zh-CN" sz="28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+</m:t>
                              </m:r>
                              <m:r>
                                <a:rPr kumimoji="1" lang="en-US" altLang="zh-CN" sz="28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𝜑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kumimoji="1"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" name="文本框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4036" y="3548592"/>
                <a:ext cx="4825552" cy="737894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本框 31"/>
              <p:cNvSpPr txBox="1"/>
              <p:nvPr/>
            </p:nvSpPr>
            <p:spPr>
              <a:xfrm>
                <a:off x="1244199" y="4382408"/>
                <a:ext cx="876393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800" b="1" dirty="0" smtClean="0">
                    <a:latin typeface="SimHei" charset="-122"/>
                    <a:ea typeface="SimHei" charset="-122"/>
                    <a:cs typeface="SimHei" charset="-122"/>
                  </a:rPr>
                  <a:t>同理，</a:t>
                </a:r>
                <a:r>
                  <a:rPr lang="zh-CN" altLang="en-US" sz="2800" b="1" dirty="0">
                    <a:latin typeface="SimHei" charset="-122"/>
                    <a:ea typeface="SimHei" charset="-122"/>
                    <a:cs typeface="SimHei" charset="-122"/>
                  </a:rPr>
                  <a:t>若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latin typeface="Cambria Math" charset="0"/>
                        <a:ea typeface="SimHei" charset="-122"/>
                        <a:cs typeface="SimHei" charset="-122"/>
                      </a:rPr>
                      <m:t>𝑷</m:t>
                    </m:r>
                  </m:oMath>
                </a14:m>
                <a:r>
                  <a:rPr lang="zh-CN" altLang="en-US" sz="2800" b="1" dirty="0" smtClean="0">
                    <a:latin typeface="SimHei" charset="-122"/>
                    <a:ea typeface="SimHei" charset="-122"/>
                    <a:cs typeface="SimHei" charset="-122"/>
                  </a:rPr>
                  <a:t>点在</a:t>
                </a:r>
                <a14:m>
                  <m:oMath xmlns:m="http://schemas.openxmlformats.org/officeDocument/2006/math">
                    <m:r>
                      <a:rPr lang="en-US" altLang="zh-CN" sz="2800" b="1" i="1">
                        <a:latin typeface="Cambria Math" charset="0"/>
                        <a:ea typeface="SimHei" charset="-122"/>
                        <a:cs typeface="SimHei" charset="-122"/>
                      </a:rPr>
                      <m:t>𝒂</m:t>
                    </m:r>
                  </m:oMath>
                </a14:m>
                <a:r>
                  <a:rPr lang="zh-CN" altLang="en-US" sz="2800" b="1" dirty="0" smtClean="0">
                    <a:latin typeface="SimHei" charset="-122"/>
                    <a:ea typeface="SimHei" charset="-122"/>
                    <a:cs typeface="SimHei" charset="-122"/>
                  </a:rPr>
                  <a:t>点的左边，</a:t>
                </a:r>
                <a:r>
                  <a:rPr lang="en-US" altLang="zh-CN" sz="2800" b="1" dirty="0">
                    <a:ea typeface="SimHei" charset="-122"/>
                    <a:cs typeface="SimHei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800" b="1" i="1">
                        <a:latin typeface="Cambria Math" charset="0"/>
                        <a:ea typeface="SimHei" charset="-122"/>
                        <a:cs typeface="SimHei" charset="-122"/>
                      </a:rPr>
                      <m:t>𝑷</m:t>
                    </m:r>
                  </m:oMath>
                </a14:m>
                <a:r>
                  <a:rPr lang="zh-CN" altLang="en-US" sz="2800" b="1" dirty="0" smtClean="0">
                    <a:latin typeface="SimHei" charset="-122"/>
                    <a:ea typeface="SimHei" charset="-122"/>
                    <a:cs typeface="SimHei" charset="-122"/>
                  </a:rPr>
                  <a:t>点的振动相对于</a:t>
                </a:r>
                <a14:m>
                  <m:oMath xmlns:m="http://schemas.openxmlformats.org/officeDocument/2006/math">
                    <m:r>
                      <a:rPr lang="en-US" altLang="zh-CN" sz="2800" b="1" i="1">
                        <a:latin typeface="Cambria Math" charset="0"/>
                        <a:ea typeface="SimHei" charset="-122"/>
                        <a:cs typeface="SimHei" charset="-122"/>
                      </a:rPr>
                      <m:t>𝒂</m:t>
                    </m:r>
                  </m:oMath>
                </a14:m>
                <a:r>
                  <a:rPr lang="zh-CN" altLang="en-US" sz="2800" b="1" dirty="0" smtClean="0">
                    <a:latin typeface="SimHei" charset="-122"/>
                    <a:ea typeface="SimHei" charset="-122"/>
                    <a:cs typeface="SimHei" charset="-122"/>
                  </a:rPr>
                  <a:t>点提前</a:t>
                </a:r>
                <a:endParaRPr lang="zh-CN" altLang="en-US" sz="2800" b="1" dirty="0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32" name="文本框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4199" y="4382408"/>
                <a:ext cx="8763938" cy="523220"/>
              </a:xfrm>
              <a:prstGeom prst="rect">
                <a:avLst/>
              </a:prstGeom>
              <a:blipFill rotWithShape="0">
                <a:blip r:embed="rId15"/>
                <a:stretch>
                  <a:fillRect l="-1391" t="-17442" r="-209" b="-2674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本框 32"/>
              <p:cNvSpPr txBox="1"/>
              <p:nvPr/>
            </p:nvSpPr>
            <p:spPr>
              <a:xfrm>
                <a:off x="1856353" y="5388365"/>
                <a:ext cx="1928990" cy="7378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∆</m:t>
                      </m:r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𝑡</m:t>
                      </m:r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mr-IN" altLang="zh-C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1" lang="en-US" altLang="zh-CN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8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sz="28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𝑎</m:t>
                              </m:r>
                            </m:sub>
                          </m:sSub>
                          <m:r>
                            <a:rPr kumimoji="1" lang="en-US" altLang="zh-CN" sz="28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−</m:t>
                          </m:r>
                          <m:r>
                            <a:rPr kumimoji="1" lang="en-US" altLang="zh-CN" sz="2800" b="0" i="1" smtClean="0">
                              <a:latin typeface="Cambria Math" charset="0"/>
                            </a:rPr>
                            <m:t>𝑥</m:t>
                          </m:r>
                        </m:num>
                        <m:den>
                          <m:r>
                            <a:rPr kumimoji="1" lang="en-US" altLang="zh-CN" sz="28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𝑢</m:t>
                          </m:r>
                        </m:den>
                      </m:f>
                    </m:oMath>
                  </m:oMathPara>
                </a14:m>
                <a:endParaRPr kumimoji="1"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3" name="文本框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6353" y="5388365"/>
                <a:ext cx="1928990" cy="737894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本框 33"/>
              <p:cNvSpPr txBox="1"/>
              <p:nvPr/>
            </p:nvSpPr>
            <p:spPr>
              <a:xfrm>
                <a:off x="4512465" y="4930888"/>
                <a:ext cx="4825552" cy="7378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𝑦</m:t>
                      </m:r>
                      <m:r>
                        <a:rPr kumimoji="1" lang="en-US" altLang="zh-CN" sz="28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=</m:t>
                      </m:r>
                      <m:r>
                        <a:rPr kumimoji="1" lang="en-US" altLang="zh-CN" sz="28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𝐴</m:t>
                      </m:r>
                      <m:func>
                        <m:funcPr>
                          <m:ctrlPr>
                            <a:rPr kumimoji="1" lang="en-US" altLang="zh-C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2800" b="0" i="0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kumimoji="1" lang="mr-IN" altLang="zh-CN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mr-IN" altLang="zh-CN" sz="28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𝜔</m:t>
                              </m:r>
                              <m:d>
                                <m:dPr>
                                  <m:ctrlPr>
                                    <a:rPr kumimoji="1" lang="mr-IN" altLang="zh-CN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sz="2800" i="1">
                                      <a:latin typeface="Cambria Math" charset="0"/>
                                    </a:rPr>
                                    <m:t>𝑡</m:t>
                                  </m:r>
                                  <m:r>
                                    <a:rPr kumimoji="1" lang="en-US" altLang="zh-CN" sz="2800" b="0" i="1" smtClean="0">
                                      <a:latin typeface="Cambria Math" charset="0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kumimoji="1" lang="mr-IN" altLang="zh-CN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kumimoji="1" lang="en-US" altLang="zh-CN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sz="2800" i="1">
                                              <a:latin typeface="Cambria Math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sz="2800" i="1">
                                              <a:latin typeface="Cambria Math" charset="0"/>
                                            </a:rPr>
                                            <m:t>𝑎</m:t>
                                          </m:r>
                                        </m:sub>
                                      </m:sSub>
                                      <m:r>
                                        <a:rPr kumimoji="1" lang="en-US" altLang="zh-CN" sz="2800" b="0" i="1" smtClean="0">
                                          <a:latin typeface="Cambria Math" charset="0"/>
                                        </a:rPr>
                                        <m:t>−</m:t>
                                      </m:r>
                                      <m:r>
                                        <a:rPr kumimoji="1" lang="en-US" altLang="zh-CN" sz="2800" b="0" i="1" smtClean="0">
                                          <a:latin typeface="Cambria Math" charset="0"/>
                                        </a:rPr>
                                        <m:t>𝑥</m:t>
                                      </m:r>
                                    </m:num>
                                    <m:den>
                                      <m:r>
                                        <a:rPr kumimoji="1" lang="en-US" altLang="zh-CN" sz="2800" i="1">
                                          <a:latin typeface="Cambria Math" charset="0"/>
                                        </a:rPr>
                                        <m:t>𝑢</m:t>
                                      </m:r>
                                    </m:den>
                                  </m:f>
                                </m:e>
                              </m:d>
                              <m:r>
                                <a:rPr kumimoji="1" lang="en-US" altLang="zh-CN" sz="28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+</m:t>
                              </m:r>
                              <m:r>
                                <a:rPr kumimoji="1" lang="en-US" altLang="zh-CN" sz="28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𝜑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kumimoji="1"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4" name="文本框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2465" y="4930888"/>
                <a:ext cx="4825552" cy="737894"/>
              </a:xfrm>
              <a:prstGeom prst="rect">
                <a:avLst/>
              </a:prstGeom>
              <a:blipFill rotWithShape="0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本框 34"/>
              <p:cNvSpPr txBox="1"/>
              <p:nvPr/>
            </p:nvSpPr>
            <p:spPr>
              <a:xfrm>
                <a:off x="4824149" y="5767879"/>
                <a:ext cx="4519249" cy="7378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=</m:t>
                      </m:r>
                      <m:r>
                        <a:rPr kumimoji="1" lang="en-US" altLang="zh-CN" sz="28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𝐴</m:t>
                      </m:r>
                      <m:func>
                        <m:funcPr>
                          <m:ctrlPr>
                            <a:rPr kumimoji="1" lang="en-US" altLang="zh-C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2800" b="0" i="0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kumimoji="1" lang="mr-IN" altLang="zh-CN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mr-IN" altLang="zh-CN" sz="28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𝜔</m:t>
                              </m:r>
                              <m:d>
                                <m:dPr>
                                  <m:ctrlPr>
                                    <a:rPr kumimoji="1" lang="mr-IN" altLang="zh-CN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sz="2800" i="1">
                                      <a:latin typeface="Cambria Math" charset="0"/>
                                    </a:rPr>
                                    <m:t>𝑡</m:t>
                                  </m:r>
                                  <m:r>
                                    <a:rPr kumimoji="1" lang="en-US" altLang="zh-CN" sz="2800" i="1">
                                      <a:latin typeface="Cambria Math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kumimoji="1" lang="mr-IN" altLang="zh-CN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kumimoji="1" lang="en-US" altLang="zh-CN" sz="2800" i="1">
                                          <a:latin typeface="Cambria Math" charset="0"/>
                                        </a:rPr>
                                        <m:t>𝑥</m:t>
                                      </m:r>
                                      <m:r>
                                        <a:rPr kumimoji="1" lang="en-US" altLang="zh-CN" sz="2800" i="1">
                                          <a:latin typeface="Cambria Math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zh-CN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sz="2800" i="1">
                                              <a:latin typeface="Cambria Math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sz="2800" i="1">
                                              <a:latin typeface="Cambria Math" charset="0"/>
                                            </a:rPr>
                                            <m:t>𝑎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kumimoji="1" lang="en-US" altLang="zh-CN" sz="2800" i="1">
                                          <a:latin typeface="Cambria Math" charset="0"/>
                                        </a:rPr>
                                        <m:t>𝑢</m:t>
                                      </m:r>
                                    </m:den>
                                  </m:f>
                                </m:e>
                              </m:d>
                              <m:r>
                                <a:rPr kumimoji="1" lang="en-US" altLang="zh-CN" sz="28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+</m:t>
                              </m:r>
                              <m:r>
                                <a:rPr kumimoji="1" lang="en-US" altLang="zh-CN" sz="28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𝜑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kumimoji="1"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5" name="文本框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4149" y="5767879"/>
                <a:ext cx="4519249" cy="737894"/>
              </a:xfrm>
              <a:prstGeom prst="rect">
                <a:avLst/>
              </a:prstGeom>
              <a:blipFill rotWithShape="0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矩形 16"/>
          <p:cNvSpPr/>
          <p:nvPr/>
        </p:nvSpPr>
        <p:spPr>
          <a:xfrm>
            <a:off x="4301446" y="3432748"/>
            <a:ext cx="4888142" cy="9496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58642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"/>
                            </p:stCondLst>
                            <p:childTnLst>
                              <p:par>
                                <p:cTn id="8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2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6" grpId="0"/>
      <p:bldP spid="9" grpId="0"/>
      <p:bldP spid="10" grpId="0"/>
      <p:bldP spid="11" grpId="0"/>
      <p:bldP spid="12" grpId="0" animBg="1"/>
      <p:bldP spid="13" grpId="0"/>
      <p:bldP spid="16" grpId="0" animBg="1"/>
      <p:bldP spid="24" grpId="0" animBg="1"/>
      <p:bldP spid="26" grpId="0" animBg="1"/>
      <p:bldP spid="27" grpId="0"/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1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/>
              <p:cNvSpPr txBox="1"/>
              <p:nvPr/>
            </p:nvSpPr>
            <p:spPr>
              <a:xfrm>
                <a:off x="411728" y="332994"/>
                <a:ext cx="819884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800" b="1" dirty="0" smtClean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</a:rPr>
                  <a:t>例</a:t>
                </a:r>
                <a:r>
                  <a:rPr lang="en-US" altLang="zh-CN" sz="2800" b="1" dirty="0" smtClean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</a:rPr>
                  <a:t>2</a:t>
                </a:r>
                <a:r>
                  <a:rPr lang="zh-CN" altLang="en-US" sz="2800" b="1" dirty="0" smtClean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</a:rPr>
                  <a:t>：已知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solidFill>
                          <a:srgbClr val="7030A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𝒕</m:t>
                    </m:r>
                    <m:r>
                      <a:rPr lang="en-US" altLang="zh-CN" sz="2800" b="1" i="1" smtClean="0">
                        <a:solidFill>
                          <a:srgbClr val="7030A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=</m:t>
                    </m:r>
                    <m:r>
                      <a:rPr lang="en-US" altLang="zh-CN" sz="2800" b="1" i="1" smtClean="0">
                        <a:solidFill>
                          <a:srgbClr val="7030A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𝟎</m:t>
                    </m:r>
                  </m:oMath>
                </a14:m>
                <a:r>
                  <a:rPr lang="zh-CN" altLang="en-US" sz="2800" b="1" dirty="0" smtClean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</a:rPr>
                  <a:t>时刻的波形如图，</a:t>
                </a:r>
                <a:r>
                  <a:rPr lang="en-US" altLang="zh-CN" sz="2800" b="1" dirty="0" smtClean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</a:rPr>
                  <a:t>(1)</a:t>
                </a:r>
                <a:r>
                  <a:rPr lang="zh-CN" altLang="en-US" sz="2800" b="1" dirty="0" smtClean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</a:rPr>
                  <a:t>写出波函数。</a:t>
                </a:r>
                <a:endParaRPr lang="zh-CN" altLang="en-US" sz="2800" b="1" dirty="0">
                  <a:solidFill>
                    <a:srgbClr val="7030A0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728" y="332994"/>
                <a:ext cx="8198848" cy="523220"/>
              </a:xfrm>
              <a:prstGeom prst="rect">
                <a:avLst/>
              </a:prstGeom>
              <a:blipFill rotWithShape="0">
                <a:blip r:embed="rId3"/>
                <a:stretch>
                  <a:fillRect l="-1563" t="-15294" r="-223" b="-3058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框 2"/>
          <p:cNvSpPr txBox="1"/>
          <p:nvPr/>
        </p:nvSpPr>
        <p:spPr>
          <a:xfrm>
            <a:off x="411728" y="856214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smtClean="0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解：</a:t>
            </a:r>
            <a:endParaRPr lang="zh-CN" altLang="en-US" sz="2800" b="1" dirty="0">
              <a:solidFill>
                <a:srgbClr val="FF0000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244199" y="856214"/>
            <a:ext cx="2698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 smtClean="0">
                <a:latin typeface="SimHei" charset="-122"/>
                <a:ea typeface="SimHei" charset="-122"/>
                <a:cs typeface="SimHei" charset="-122"/>
              </a:rPr>
              <a:t>根据波形曲线：</a:t>
            </a:r>
            <a:endParaRPr lang="zh-CN" altLang="en-US" sz="2800" b="1" dirty="0">
              <a:latin typeface="SimHei" charset="-122"/>
              <a:ea typeface="SimHei" charset="-122"/>
              <a:cs typeface="SimHei" charset="-122"/>
            </a:endParaRPr>
          </a:p>
        </p:txBody>
      </p:sp>
      <p:grpSp>
        <p:nvGrpSpPr>
          <p:cNvPr id="51" name="Group 2"/>
          <p:cNvGrpSpPr>
            <a:grpSpLocks/>
          </p:cNvGrpSpPr>
          <p:nvPr/>
        </p:nvGrpSpPr>
        <p:grpSpPr bwMode="auto">
          <a:xfrm>
            <a:off x="6091477" y="884350"/>
            <a:ext cx="5290906" cy="2702912"/>
            <a:chOff x="3072" y="432"/>
            <a:chExt cx="2688" cy="1296"/>
          </a:xfrm>
        </p:grpSpPr>
        <p:pic>
          <p:nvPicPr>
            <p:cNvPr id="52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20" y="768"/>
              <a:ext cx="2304" cy="9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3" name="Line 4"/>
            <p:cNvSpPr>
              <a:spLocks noChangeShapeType="1"/>
            </p:cNvSpPr>
            <p:nvPr/>
          </p:nvSpPr>
          <p:spPr bwMode="auto">
            <a:xfrm>
              <a:off x="3120" y="1248"/>
              <a:ext cx="244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4" name="Line 5"/>
            <p:cNvSpPr>
              <a:spLocks noChangeShapeType="1"/>
            </p:cNvSpPr>
            <p:nvPr/>
          </p:nvSpPr>
          <p:spPr bwMode="auto">
            <a:xfrm>
              <a:off x="3552" y="768"/>
              <a:ext cx="0" cy="52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5" name="Line 6"/>
            <p:cNvSpPr>
              <a:spLocks noChangeShapeType="1"/>
            </p:cNvSpPr>
            <p:nvPr/>
          </p:nvSpPr>
          <p:spPr bwMode="auto">
            <a:xfrm flipV="1">
              <a:off x="3312" y="528"/>
              <a:ext cx="0" cy="12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6" name="Line 7"/>
            <p:cNvSpPr>
              <a:spLocks noChangeShapeType="1"/>
            </p:cNvSpPr>
            <p:nvPr/>
          </p:nvSpPr>
          <p:spPr bwMode="auto">
            <a:xfrm flipH="1">
              <a:off x="3312" y="768"/>
              <a:ext cx="24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57" name="Object 8"/>
            <p:cNvGraphicFramePr>
              <a:graphicFrameLocks noChangeAspect="1"/>
            </p:cNvGraphicFramePr>
            <p:nvPr/>
          </p:nvGraphicFramePr>
          <p:xfrm>
            <a:off x="3360" y="432"/>
            <a:ext cx="480" cy="21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132" name="公式" r:id="rId5" imgW="444240" imgH="203040" progId="Equation.3">
                    <p:embed/>
                  </p:oleObj>
                </mc:Choice>
                <mc:Fallback>
                  <p:oleObj name="公式" r:id="rId5" imgW="444240" imgH="2030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60" y="432"/>
                          <a:ext cx="480" cy="21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rgbClr val="000000">
                                    <a:alpha val="74998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8" name="Object 9"/>
            <p:cNvGraphicFramePr>
              <a:graphicFrameLocks noChangeAspect="1"/>
            </p:cNvGraphicFramePr>
            <p:nvPr/>
          </p:nvGraphicFramePr>
          <p:xfrm>
            <a:off x="5270" y="1296"/>
            <a:ext cx="490" cy="18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133" name="公式" r:id="rId7" imgW="457200" imgH="177480" progId="Equation.3">
                    <p:embed/>
                  </p:oleObj>
                </mc:Choice>
                <mc:Fallback>
                  <p:oleObj name="公式" r:id="rId7" imgW="457200" imgH="1774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270" y="1296"/>
                          <a:ext cx="490" cy="18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rgbClr val="000000">
                                    <a:alpha val="74998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9" name="Object 10"/>
            <p:cNvGraphicFramePr>
              <a:graphicFrameLocks noChangeAspect="1"/>
            </p:cNvGraphicFramePr>
            <p:nvPr/>
          </p:nvGraphicFramePr>
          <p:xfrm>
            <a:off x="3072" y="912"/>
            <a:ext cx="240" cy="17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134" name="公式" r:id="rId9" imgW="241200" imgH="177480" progId="Equation.3">
                    <p:embed/>
                  </p:oleObj>
                </mc:Choice>
                <mc:Fallback>
                  <p:oleObj name="公式" r:id="rId9" imgW="241200" imgH="1774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72" y="912"/>
                          <a:ext cx="240" cy="17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rgbClr val="000000">
                                    <a:alpha val="74998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0" name="Object 11"/>
            <p:cNvGraphicFramePr>
              <a:graphicFrameLocks noChangeAspect="1"/>
            </p:cNvGraphicFramePr>
            <p:nvPr/>
          </p:nvGraphicFramePr>
          <p:xfrm>
            <a:off x="3120" y="672"/>
            <a:ext cx="132" cy="1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135" name="公式" r:id="rId11" imgW="114120" imgH="164880" progId="Equation.3">
                    <p:embed/>
                  </p:oleObj>
                </mc:Choice>
                <mc:Fallback>
                  <p:oleObj name="公式" r:id="rId11" imgW="114120" imgH="1648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20" y="672"/>
                          <a:ext cx="132" cy="19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rgbClr val="000000">
                                    <a:alpha val="74998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1" name="Object 12"/>
            <p:cNvGraphicFramePr>
              <a:graphicFrameLocks noChangeAspect="1"/>
            </p:cNvGraphicFramePr>
            <p:nvPr/>
          </p:nvGraphicFramePr>
          <p:xfrm>
            <a:off x="3168" y="1248"/>
            <a:ext cx="137" cy="1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136" name="公式" r:id="rId13" imgW="126720" imgH="177480" progId="Equation.3">
                    <p:embed/>
                  </p:oleObj>
                </mc:Choice>
                <mc:Fallback>
                  <p:oleObj name="公式" r:id="rId13" imgW="126720" imgH="1774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68" y="1248"/>
                          <a:ext cx="137" cy="19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rgbClr val="000000">
                                    <a:alpha val="74998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2" name="Object 13"/>
            <p:cNvGraphicFramePr>
              <a:graphicFrameLocks noChangeAspect="1"/>
            </p:cNvGraphicFramePr>
            <p:nvPr/>
          </p:nvGraphicFramePr>
          <p:xfrm>
            <a:off x="3504" y="1248"/>
            <a:ext cx="147" cy="1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137" name="公式" r:id="rId15" imgW="126720" imgH="164880" progId="Equation.3">
                    <p:embed/>
                  </p:oleObj>
                </mc:Choice>
                <mc:Fallback>
                  <p:oleObj name="公式" r:id="rId15" imgW="126720" imgH="1648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04" y="1248"/>
                          <a:ext cx="147" cy="19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rgbClr val="000000">
                                    <a:alpha val="74998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3" name="Object 14"/>
            <p:cNvGraphicFramePr>
              <a:graphicFrameLocks noChangeAspect="1"/>
            </p:cNvGraphicFramePr>
            <p:nvPr/>
          </p:nvGraphicFramePr>
          <p:xfrm>
            <a:off x="3792" y="1248"/>
            <a:ext cx="147" cy="1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138" name="公式" r:id="rId17" imgW="126720" imgH="164880" progId="Equation.3">
                    <p:embed/>
                  </p:oleObj>
                </mc:Choice>
                <mc:Fallback>
                  <p:oleObj name="公式" r:id="rId17" imgW="126720" imgH="1648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92" y="1248"/>
                          <a:ext cx="147" cy="19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rgbClr val="000000">
                                    <a:alpha val="74998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4" name="Object 15"/>
            <p:cNvGraphicFramePr>
              <a:graphicFrameLocks noChangeAspect="1"/>
            </p:cNvGraphicFramePr>
            <p:nvPr/>
          </p:nvGraphicFramePr>
          <p:xfrm>
            <a:off x="4176" y="1248"/>
            <a:ext cx="137" cy="1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139" name="公式" r:id="rId19" imgW="126720" imgH="177480" progId="Equation.3">
                    <p:embed/>
                  </p:oleObj>
                </mc:Choice>
                <mc:Fallback>
                  <p:oleObj name="公式" r:id="rId19" imgW="126720" imgH="1774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76" y="1248"/>
                          <a:ext cx="137" cy="19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rgbClr val="000000">
                                    <a:alpha val="74998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5" name="Object 16"/>
            <p:cNvGraphicFramePr>
              <a:graphicFrameLocks noChangeAspect="1"/>
            </p:cNvGraphicFramePr>
            <p:nvPr/>
          </p:nvGraphicFramePr>
          <p:xfrm>
            <a:off x="4560" y="1248"/>
            <a:ext cx="192" cy="16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140" name="公式" r:id="rId21" imgW="190440" imgH="164880" progId="Equation.3">
                    <p:embed/>
                  </p:oleObj>
                </mc:Choice>
                <mc:Fallback>
                  <p:oleObj name="公式" r:id="rId21" imgW="190440" imgH="1648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60" y="1248"/>
                          <a:ext cx="192" cy="16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rgbClr val="000000">
                                    <a:alpha val="74998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6" name="Object 17"/>
            <p:cNvGraphicFramePr>
              <a:graphicFrameLocks noChangeAspect="1"/>
            </p:cNvGraphicFramePr>
            <p:nvPr/>
          </p:nvGraphicFramePr>
          <p:xfrm>
            <a:off x="4896" y="1248"/>
            <a:ext cx="192" cy="15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141" name="公式" r:id="rId23" imgW="203040" imgH="164880" progId="Equation.3">
                    <p:embed/>
                  </p:oleObj>
                </mc:Choice>
                <mc:Fallback>
                  <p:oleObj name="公式" r:id="rId23" imgW="203040" imgH="1648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96" y="1248"/>
                          <a:ext cx="192" cy="15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rgbClr val="000000">
                                    <a:alpha val="74998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7" name="Line 18"/>
            <p:cNvSpPr>
              <a:spLocks noChangeShapeType="1"/>
            </p:cNvSpPr>
            <p:nvPr/>
          </p:nvSpPr>
          <p:spPr bwMode="auto">
            <a:xfrm>
              <a:off x="4176" y="768"/>
              <a:ext cx="62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68" name="Object 19"/>
            <p:cNvGraphicFramePr>
              <a:graphicFrameLocks noChangeAspect="1"/>
            </p:cNvGraphicFramePr>
            <p:nvPr/>
          </p:nvGraphicFramePr>
          <p:xfrm>
            <a:off x="4032" y="528"/>
            <a:ext cx="960" cy="20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142" name="公式" r:id="rId25" imgW="825480" imgH="177480" progId="Equation.3">
                    <p:embed/>
                  </p:oleObj>
                </mc:Choice>
                <mc:Fallback>
                  <p:oleObj name="公式" r:id="rId25" imgW="825480" imgH="1774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32" y="528"/>
                          <a:ext cx="960" cy="20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rgbClr val="000000">
                                    <a:alpha val="74998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69" name="Group 20"/>
          <p:cNvGrpSpPr>
            <a:grpSpLocks/>
          </p:cNvGrpSpPr>
          <p:nvPr/>
        </p:nvGrpSpPr>
        <p:grpSpPr bwMode="auto">
          <a:xfrm>
            <a:off x="6578132" y="2068960"/>
            <a:ext cx="1671123" cy="1401510"/>
            <a:chOff x="3216" y="720"/>
            <a:chExt cx="849" cy="672"/>
          </a:xfrm>
        </p:grpSpPr>
        <p:sp>
          <p:nvSpPr>
            <p:cNvPr id="70" name="Line 21"/>
            <p:cNvSpPr>
              <a:spLocks noChangeShapeType="1"/>
            </p:cNvSpPr>
            <p:nvPr/>
          </p:nvSpPr>
          <p:spPr bwMode="auto">
            <a:xfrm>
              <a:off x="3888" y="960"/>
              <a:ext cx="0" cy="4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1" name="Line 22"/>
            <p:cNvSpPr>
              <a:spLocks noChangeShapeType="1"/>
            </p:cNvSpPr>
            <p:nvPr/>
          </p:nvSpPr>
          <p:spPr bwMode="auto">
            <a:xfrm>
              <a:off x="3216" y="1200"/>
              <a:ext cx="67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72" name="Object 23"/>
            <p:cNvGraphicFramePr>
              <a:graphicFrameLocks noChangeAspect="1"/>
            </p:cNvGraphicFramePr>
            <p:nvPr/>
          </p:nvGraphicFramePr>
          <p:xfrm>
            <a:off x="3456" y="1200"/>
            <a:ext cx="188" cy="1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143" name="公式" r:id="rId27" imgW="139680" imgH="139680" progId="Equation.3">
                    <p:embed/>
                  </p:oleObj>
                </mc:Choice>
                <mc:Fallback>
                  <p:oleObj name="公式" r:id="rId27" imgW="139680" imgH="1396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56" y="1200"/>
                          <a:ext cx="188" cy="1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rgbClr val="000000">
                                    <a:alpha val="74998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3" name="Object 24"/>
            <p:cNvGraphicFramePr>
              <a:graphicFrameLocks noChangeAspect="1"/>
            </p:cNvGraphicFramePr>
            <p:nvPr/>
          </p:nvGraphicFramePr>
          <p:xfrm>
            <a:off x="3840" y="720"/>
            <a:ext cx="225" cy="24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144" name="公式" r:id="rId29" imgW="152280" imgH="164880" progId="Equation.3">
                    <p:embed/>
                  </p:oleObj>
                </mc:Choice>
                <mc:Fallback>
                  <p:oleObj name="公式" r:id="rId29" imgW="152280" imgH="1648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40" y="720"/>
                          <a:ext cx="225" cy="24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rgbClr val="000000">
                                    <a:alpha val="74998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文本框 73"/>
              <p:cNvSpPr txBox="1"/>
              <p:nvPr/>
            </p:nvSpPr>
            <p:spPr>
              <a:xfrm>
                <a:off x="998805" y="1508321"/>
                <a:ext cx="185230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0" i="1" smtClean="0">
                          <a:latin typeface="Cambria Math" charset="0"/>
                        </a:rPr>
                        <m:t>𝐴</m:t>
                      </m:r>
                      <m:r>
                        <a:rPr kumimoji="1" lang="en-US" altLang="zh-CN" sz="2800" b="0" i="1" smtClean="0">
                          <a:latin typeface="Cambria Math" charset="0"/>
                        </a:rPr>
                        <m:t>=0.01 </m:t>
                      </m:r>
                      <m:r>
                        <a:rPr kumimoji="1" lang="en-US" altLang="zh-CN" sz="2800" b="0" i="1" smtClean="0">
                          <a:latin typeface="Cambria Math" charset="0"/>
                        </a:rPr>
                        <m:t>𝑚</m:t>
                      </m:r>
                    </m:oMath>
                  </m:oMathPara>
                </a14:m>
                <a:endParaRPr kumimoji="1" lang="zh-CN" altLang="en-US" sz="2800" dirty="0"/>
              </a:p>
            </p:txBody>
          </p:sp>
        </mc:Choice>
        <mc:Fallback xmlns="">
          <p:sp>
            <p:nvSpPr>
              <p:cNvPr id="74" name="文本框 7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805" y="1508321"/>
                <a:ext cx="1852302" cy="430887"/>
              </a:xfrm>
              <a:prstGeom prst="rect">
                <a:avLst/>
              </a:prstGeom>
              <a:blipFill rotWithShape="0"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文本框 74"/>
              <p:cNvSpPr txBox="1"/>
              <p:nvPr/>
            </p:nvSpPr>
            <p:spPr>
              <a:xfrm>
                <a:off x="3063178" y="1508320"/>
                <a:ext cx="181325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𝜆</m:t>
                      </m:r>
                      <m:r>
                        <a:rPr kumimoji="1" lang="en-US" altLang="zh-CN" sz="2800" b="0" i="1" smtClean="0">
                          <a:latin typeface="Cambria Math" charset="0"/>
                        </a:rPr>
                        <m:t>=0.12 </m:t>
                      </m:r>
                      <m:r>
                        <a:rPr kumimoji="1" lang="en-US" altLang="zh-CN" sz="2800" b="0" i="1" smtClean="0">
                          <a:latin typeface="Cambria Math" charset="0"/>
                        </a:rPr>
                        <m:t>𝑚</m:t>
                      </m:r>
                    </m:oMath>
                  </m:oMathPara>
                </a14:m>
                <a:endParaRPr kumimoji="1" lang="zh-CN" altLang="en-US" sz="2800" dirty="0"/>
              </a:p>
            </p:txBody>
          </p:sp>
        </mc:Choice>
        <mc:Fallback xmlns="">
          <p:sp>
            <p:nvSpPr>
              <p:cNvPr id="75" name="文本框 7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3178" y="1508320"/>
                <a:ext cx="1813252" cy="430887"/>
              </a:xfrm>
              <a:prstGeom prst="rect">
                <a:avLst/>
              </a:prstGeom>
              <a:blipFill rotWithShape="0"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文本框 75"/>
              <p:cNvSpPr txBox="1"/>
              <p:nvPr/>
            </p:nvSpPr>
            <p:spPr>
              <a:xfrm>
                <a:off x="1032217" y="2068095"/>
                <a:ext cx="198708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𝑢</m:t>
                      </m:r>
                      <m:r>
                        <a:rPr kumimoji="1" lang="en-US" altLang="zh-CN" sz="2800" b="0" i="1" smtClean="0">
                          <a:latin typeface="Cambria Math" charset="0"/>
                        </a:rPr>
                        <m:t>=0.1 </m:t>
                      </m:r>
                      <m:r>
                        <a:rPr kumimoji="1" lang="en-US" altLang="zh-CN" sz="2800" b="0" i="1" smtClean="0">
                          <a:latin typeface="Cambria Math" charset="0"/>
                        </a:rPr>
                        <m:t>𝑚</m:t>
                      </m:r>
                      <m:r>
                        <a:rPr kumimoji="1" lang="en-US" altLang="zh-CN" sz="2800" b="0" i="1" smtClean="0">
                          <a:latin typeface="Cambria Math" charset="0"/>
                        </a:rPr>
                        <m:t>/</m:t>
                      </m:r>
                      <m:r>
                        <a:rPr kumimoji="1" lang="en-US" altLang="zh-CN" sz="2800" b="0" i="1" smtClean="0">
                          <a:latin typeface="Cambria Math" charset="0"/>
                        </a:rPr>
                        <m:t>𝑠</m:t>
                      </m:r>
                    </m:oMath>
                  </m:oMathPara>
                </a14:m>
                <a:endParaRPr kumimoji="1" lang="zh-CN" altLang="en-US" sz="2800" dirty="0"/>
              </a:p>
            </p:txBody>
          </p:sp>
        </mc:Choice>
        <mc:Fallback xmlns="">
          <p:sp>
            <p:nvSpPr>
              <p:cNvPr id="76" name="文本框 7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2217" y="2068095"/>
                <a:ext cx="1987082" cy="430887"/>
              </a:xfrm>
              <a:prstGeom prst="rect">
                <a:avLst/>
              </a:prstGeom>
              <a:blipFill rotWithShape="0"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文本框 76"/>
              <p:cNvSpPr txBox="1"/>
              <p:nvPr/>
            </p:nvSpPr>
            <p:spPr>
              <a:xfrm>
                <a:off x="884434" y="2692856"/>
                <a:ext cx="522579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4800" b="1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∴</m:t>
                      </m:r>
                    </m:oMath>
                  </m:oMathPara>
                </a14:m>
                <a:endParaRPr kumimoji="1" lang="zh-CN" altLang="en-US" sz="36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7" name="文本框 7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434" y="2692856"/>
                <a:ext cx="522579" cy="738664"/>
              </a:xfrm>
              <a:prstGeom prst="rect">
                <a:avLst/>
              </a:prstGeom>
              <a:blipFill rotWithShape="0"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文本框 77"/>
              <p:cNvSpPr txBox="1"/>
              <p:nvPr/>
            </p:nvSpPr>
            <p:spPr>
              <a:xfrm>
                <a:off x="1519644" y="2627869"/>
                <a:ext cx="2191562" cy="8181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𝑇</m:t>
                      </m:r>
                      <m:r>
                        <a:rPr kumimoji="1" lang="en-US" altLang="zh-CN" sz="28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28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𝜆</m:t>
                          </m:r>
                        </m:num>
                        <m:den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𝑢</m:t>
                          </m:r>
                        </m:den>
                      </m:f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=1.2 </m:t>
                      </m:r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𝑠</m:t>
                      </m:r>
                    </m:oMath>
                  </m:oMathPara>
                </a14:m>
                <a:endParaRPr kumimoji="1" lang="zh-CN" altLang="en-US" sz="2800" dirty="0"/>
              </a:p>
            </p:txBody>
          </p:sp>
        </mc:Choice>
        <mc:Fallback xmlns="">
          <p:sp>
            <p:nvSpPr>
              <p:cNvPr id="78" name="文本框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9644" y="2627869"/>
                <a:ext cx="2191562" cy="818173"/>
              </a:xfrm>
              <a:prstGeom prst="rect">
                <a:avLst/>
              </a:prstGeom>
              <a:blipFill rotWithShape="0"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文本框 78"/>
              <p:cNvSpPr txBox="1"/>
              <p:nvPr/>
            </p:nvSpPr>
            <p:spPr>
              <a:xfrm>
                <a:off x="998805" y="3574929"/>
                <a:ext cx="3219664" cy="8182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𝜔</m:t>
                      </m:r>
                      <m:r>
                        <a:rPr kumimoji="1" lang="en-US" altLang="zh-CN" sz="28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28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𝜋</m:t>
                          </m:r>
                        </m:num>
                        <m:den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𝑇</m:t>
                          </m:r>
                        </m:den>
                      </m:f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28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5</m:t>
                          </m:r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𝜋</m:t>
                          </m:r>
                        </m:num>
                        <m:den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3</m:t>
                          </m:r>
                        </m:den>
                      </m:f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𝑟𝑎𝑑</m:t>
                      </m:r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/</m:t>
                      </m:r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𝑠</m:t>
                      </m:r>
                    </m:oMath>
                  </m:oMathPara>
                </a14:m>
                <a:endParaRPr kumimoji="1" lang="zh-CN" altLang="en-US" sz="2800" dirty="0"/>
              </a:p>
            </p:txBody>
          </p:sp>
        </mc:Choice>
        <mc:Fallback xmlns="">
          <p:sp>
            <p:nvSpPr>
              <p:cNvPr id="79" name="文本框 7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805" y="3574929"/>
                <a:ext cx="3219664" cy="818237"/>
              </a:xfrm>
              <a:prstGeom prst="rect">
                <a:avLst/>
              </a:prstGeom>
              <a:blipFill rotWithShape="0">
                <a:blip r:embed="rId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文本框 79"/>
              <p:cNvSpPr txBox="1"/>
              <p:nvPr/>
            </p:nvSpPr>
            <p:spPr>
              <a:xfrm>
                <a:off x="4425705" y="3572694"/>
                <a:ext cx="2958053" cy="8182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𝑘</m:t>
                      </m:r>
                      <m:r>
                        <a:rPr kumimoji="1" lang="en-US" altLang="zh-CN" sz="28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28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𝜋</m:t>
                          </m:r>
                        </m:num>
                        <m:den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𝜆</m:t>
                          </m:r>
                        </m:den>
                      </m:f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28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50</m:t>
                          </m:r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𝜋</m:t>
                          </m:r>
                        </m:num>
                        <m:den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3</m:t>
                          </m:r>
                        </m:den>
                      </m:f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sSup>
                        <m:sSupPr>
                          <m:ctrlPr>
                            <a:rPr kumimoji="1" lang="en-US" altLang="zh-CN" sz="28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𝑠</m:t>
                          </m:r>
                        </m:e>
                        <m:sup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kumimoji="1" lang="zh-CN" altLang="en-US" sz="2800" dirty="0"/>
              </a:p>
            </p:txBody>
          </p:sp>
        </mc:Choice>
        <mc:Fallback xmlns="">
          <p:sp>
            <p:nvSpPr>
              <p:cNvPr id="80" name="文本框 7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5705" y="3572694"/>
                <a:ext cx="2958053" cy="818237"/>
              </a:xfrm>
              <a:prstGeom prst="rect">
                <a:avLst/>
              </a:prstGeom>
              <a:blipFill rotWithShape="0">
                <a:blip r:embed="rId3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" name="文本框 80"/>
          <p:cNvSpPr txBox="1"/>
          <p:nvPr/>
        </p:nvSpPr>
        <p:spPr>
          <a:xfrm>
            <a:off x="1244198" y="4638075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 smtClean="0">
                <a:latin typeface="SimHei" charset="-122"/>
                <a:ea typeface="SimHei" charset="-122"/>
                <a:cs typeface="SimHei" charset="-122"/>
              </a:rPr>
              <a:t>写出波函数：</a:t>
            </a:r>
            <a:endParaRPr lang="zh-CN" altLang="en-US" sz="2800" b="1" dirty="0">
              <a:latin typeface="SimHei" charset="-122"/>
              <a:ea typeface="SimHei" charset="-122"/>
              <a:cs typeface="SimHei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文本框 81"/>
              <p:cNvSpPr txBox="1"/>
              <p:nvPr/>
            </p:nvSpPr>
            <p:spPr>
              <a:xfrm>
                <a:off x="3689979" y="4471547"/>
                <a:ext cx="5034519" cy="8273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𝑦</m:t>
                      </m:r>
                      <m:r>
                        <a:rPr kumimoji="1" lang="en-US" altLang="zh-CN" sz="28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=0.01</m:t>
                      </m:r>
                      <m:func>
                        <m:funcPr>
                          <m:ctrlPr>
                            <a:rPr kumimoji="1" lang="en-US" altLang="zh-C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2800" b="0" i="0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kumimoji="1" lang="mr-IN" altLang="zh-CN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kumimoji="1" lang="en-US" altLang="zh-CN" sz="2800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zh-CN" sz="2800" i="1">
                                      <a:latin typeface="Cambria Math" charset="0"/>
                                    </a:rPr>
                                    <m:t>5</m:t>
                                  </m:r>
                                  <m:r>
                                    <a:rPr kumimoji="1" lang="en-US" altLang="zh-CN" sz="28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kumimoji="1" lang="en-US" altLang="zh-CN" sz="28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3</m:t>
                                  </m:r>
                                </m:den>
                              </m:f>
                              <m:r>
                                <a:rPr kumimoji="1" lang="en-US" altLang="zh-CN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𝑡</m:t>
                              </m:r>
                              <m:r>
                                <a:rPr kumimoji="1" lang="en-US" altLang="zh-CN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kumimoji="1" lang="en-US" altLang="zh-CN" sz="2800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zh-CN" sz="2800" i="1">
                                      <a:latin typeface="Cambria Math" charset="0"/>
                                    </a:rPr>
                                    <m:t>50</m:t>
                                  </m:r>
                                  <m:r>
                                    <a:rPr kumimoji="1" lang="en-US" altLang="zh-CN" sz="28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kumimoji="1" lang="en-US" altLang="zh-CN" sz="28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3</m:t>
                                  </m:r>
                                </m:den>
                              </m:f>
                              <m:r>
                                <a:rPr kumimoji="1" lang="en-US" altLang="zh-CN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  <m:r>
                                <a:rPr kumimoji="1" lang="en-US" altLang="zh-CN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+</m:t>
                              </m:r>
                              <m:r>
                                <a:rPr kumimoji="1" lang="en-US" altLang="zh-CN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𝜑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kumimoji="1"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2" name="文本框 8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9979" y="4471547"/>
                <a:ext cx="5034519" cy="827342"/>
              </a:xfrm>
              <a:prstGeom prst="rect">
                <a:avLst/>
              </a:prstGeom>
              <a:blipFill rotWithShape="0">
                <a:blip r:embed="rId3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文本框 82"/>
              <p:cNvSpPr txBox="1"/>
              <p:nvPr/>
            </p:nvSpPr>
            <p:spPr>
              <a:xfrm>
                <a:off x="1206586" y="5352216"/>
                <a:ext cx="143674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𝑥</m:t>
                      </m:r>
                      <m:r>
                        <a:rPr kumimoji="1" lang="en-US" altLang="zh-CN" sz="28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=0.02</m:t>
                      </m:r>
                    </m:oMath>
                  </m:oMathPara>
                </a14:m>
                <a:endParaRPr kumimoji="1"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3" name="文本框 8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6586" y="5352216"/>
                <a:ext cx="1436740" cy="430887"/>
              </a:xfrm>
              <a:prstGeom prst="rect">
                <a:avLst/>
              </a:prstGeom>
              <a:blipFill rotWithShape="0">
                <a:blip r:embed="rId3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文本框 84"/>
              <p:cNvSpPr txBox="1"/>
              <p:nvPr/>
            </p:nvSpPr>
            <p:spPr>
              <a:xfrm>
                <a:off x="820769" y="5836430"/>
                <a:ext cx="4484817" cy="8273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𝑦</m:t>
                      </m:r>
                      <m:r>
                        <a:rPr kumimoji="1" lang="en-US" altLang="zh-CN" sz="28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=0.01</m:t>
                      </m:r>
                      <m:func>
                        <m:funcPr>
                          <m:ctrlPr>
                            <a:rPr kumimoji="1" lang="en-US" altLang="zh-C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2800" b="0" i="0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kumimoji="1" lang="mr-IN" altLang="zh-CN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kumimoji="1" lang="en-US" altLang="zh-CN" sz="2800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zh-CN" sz="2800" i="1">
                                      <a:latin typeface="Cambria Math" charset="0"/>
                                    </a:rPr>
                                    <m:t>5</m:t>
                                  </m:r>
                                  <m:r>
                                    <a:rPr kumimoji="1" lang="en-US" altLang="zh-CN" sz="28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kumimoji="1" lang="en-US" altLang="zh-CN" sz="28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3</m:t>
                                  </m:r>
                                </m:den>
                              </m:f>
                              <m:r>
                                <a:rPr kumimoji="1" lang="en-US" altLang="zh-CN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𝑡</m:t>
                              </m:r>
                              <m:r>
                                <a:rPr kumimoji="1" lang="en-US" altLang="zh-CN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kumimoji="1" lang="en-US" altLang="zh-CN" sz="2800" b="0" i="1" smtClean="0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zh-CN" sz="28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kumimoji="1" lang="en-US" altLang="zh-CN" sz="28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3</m:t>
                                  </m:r>
                                </m:den>
                              </m:f>
                              <m:r>
                                <a:rPr kumimoji="1" lang="en-US" altLang="zh-CN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+</m:t>
                              </m:r>
                              <m:r>
                                <a:rPr kumimoji="1" lang="en-US" altLang="zh-CN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𝜑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kumimoji="1"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5" name="文本框 8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769" y="5836430"/>
                <a:ext cx="4484817" cy="827342"/>
              </a:xfrm>
              <a:prstGeom prst="rect">
                <a:avLst/>
              </a:prstGeom>
              <a:blipFill rotWithShape="0">
                <a:blip r:embed="rId4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7" name="AutoShape 2"/>
          <p:cNvSpPr>
            <a:spLocks/>
          </p:cNvSpPr>
          <p:nvPr/>
        </p:nvSpPr>
        <p:spPr bwMode="auto">
          <a:xfrm flipH="1">
            <a:off x="5482759" y="5481672"/>
            <a:ext cx="173568" cy="1085492"/>
          </a:xfrm>
          <a:prstGeom prst="leftBrace">
            <a:avLst>
              <a:gd name="adj1" fmla="val 88271"/>
              <a:gd name="adj2" fmla="val 50000"/>
            </a:avLst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zh-CN" sz="3200" dirty="0">
              <a:solidFill>
                <a:srgbClr val="FF0000"/>
              </a:solidFill>
            </a:endParaRPr>
          </a:p>
        </p:txBody>
      </p:sp>
      <p:sp>
        <p:nvSpPr>
          <p:cNvPr id="88" name="右箭头 87"/>
          <p:cNvSpPr/>
          <p:nvPr/>
        </p:nvSpPr>
        <p:spPr>
          <a:xfrm>
            <a:off x="5835214" y="5891243"/>
            <a:ext cx="472403" cy="2515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文本框 88"/>
              <p:cNvSpPr txBox="1"/>
              <p:nvPr/>
            </p:nvSpPr>
            <p:spPr>
              <a:xfrm>
                <a:off x="9352059" y="4532212"/>
                <a:ext cx="1037272" cy="7349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CN" altLang="en-US" sz="280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𝜑</m:t>
                      </m:r>
                      <m:r>
                        <a:rPr kumimoji="1" lang="en-US" altLang="zh-CN" sz="2800" b="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CN" sz="28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𝜋</m:t>
                          </m:r>
                        </m:num>
                        <m:den>
                          <m:r>
                            <a:rPr kumimoji="1" lang="en-US" altLang="zh-CN" sz="28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kumimoji="1" lang="zh-CN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9" name="文本框 8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2059" y="4532212"/>
                <a:ext cx="1037272" cy="734945"/>
              </a:xfrm>
              <a:prstGeom prst="rect">
                <a:avLst/>
              </a:prstGeom>
              <a:blipFill rotWithShape="0">
                <a:blip r:embed="rId4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文本框 89"/>
              <p:cNvSpPr txBox="1"/>
              <p:nvPr/>
            </p:nvSpPr>
            <p:spPr>
              <a:xfrm>
                <a:off x="6415269" y="5535097"/>
                <a:ext cx="5449953" cy="8273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𝑦</m:t>
                      </m:r>
                      <m:r>
                        <a:rPr kumimoji="1" lang="en-US" altLang="zh-CN" sz="28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=0.01</m:t>
                      </m:r>
                      <m:func>
                        <m:funcPr>
                          <m:ctrlPr>
                            <a:rPr kumimoji="1" lang="en-US" altLang="zh-C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2800" b="0" i="0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kumimoji="1" lang="mr-IN" altLang="zh-CN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kumimoji="1" lang="en-US" altLang="zh-CN" sz="2800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zh-CN" sz="2800" i="1">
                                      <a:latin typeface="Cambria Math" charset="0"/>
                                    </a:rPr>
                                    <m:t>5</m:t>
                                  </m:r>
                                  <m:r>
                                    <a:rPr kumimoji="1" lang="en-US" altLang="zh-CN" sz="28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kumimoji="1" lang="en-US" altLang="zh-CN" sz="28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3</m:t>
                                  </m:r>
                                </m:den>
                              </m:f>
                              <m:r>
                                <a:rPr kumimoji="1" lang="en-US" altLang="zh-CN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𝑡</m:t>
                              </m:r>
                              <m:r>
                                <a:rPr kumimoji="1" lang="en-US" altLang="zh-CN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kumimoji="1" lang="en-US" altLang="zh-CN" sz="2800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zh-CN" sz="2800" i="1">
                                      <a:latin typeface="Cambria Math" charset="0"/>
                                    </a:rPr>
                                    <m:t>50</m:t>
                                  </m:r>
                                  <m:r>
                                    <a:rPr kumimoji="1" lang="en-US" altLang="zh-CN" sz="28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kumimoji="1" lang="en-US" altLang="zh-CN" sz="28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3</m:t>
                                  </m:r>
                                </m:den>
                              </m:f>
                              <m:r>
                                <a:rPr kumimoji="1" lang="en-US" altLang="zh-CN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  <m:r>
                                <a:rPr kumimoji="1" lang="en-US" altLang="zh-CN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kumimoji="1" lang="en-US" altLang="zh-CN" sz="2800" b="0" i="1" smtClean="0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zh-CN" sz="280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kumimoji="1" lang="en-US" altLang="zh-CN" sz="28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3</m:t>
                                  </m:r>
                                </m:den>
                              </m:f>
                            </m:e>
                          </m:d>
                        </m:e>
                      </m:func>
                      <m:r>
                        <a:rPr kumimoji="1" lang="en-US" altLang="zh-CN" sz="28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 </m:t>
                      </m:r>
                      <m:r>
                        <a:rPr kumimoji="1" lang="en-US" altLang="zh-CN" sz="28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𝑚</m:t>
                      </m:r>
                    </m:oMath>
                  </m:oMathPara>
                </a14:m>
                <a:endParaRPr kumimoji="1"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0" name="文本框 8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5269" y="5535097"/>
                <a:ext cx="5449953" cy="827342"/>
              </a:xfrm>
              <a:prstGeom prst="rect">
                <a:avLst/>
              </a:prstGeom>
              <a:blipFill rotWithShape="0">
                <a:blip r:embed="rId4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50298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4" grpId="0"/>
      <p:bldP spid="75" grpId="0"/>
      <p:bldP spid="76" grpId="0"/>
      <p:bldP spid="77" grpId="0"/>
      <p:bldP spid="78" grpId="0"/>
      <p:bldP spid="79" grpId="0"/>
      <p:bldP spid="80" grpId="0"/>
      <p:bldP spid="81" grpId="0"/>
      <p:bldP spid="82" grpId="0"/>
      <p:bldP spid="83" grpId="0"/>
      <p:bldP spid="85" grpId="0"/>
      <p:bldP spid="87" grpId="0" animBg="1"/>
      <p:bldP spid="88" grpId="0" animBg="1"/>
      <p:bldP spid="89" grpId="0"/>
      <p:bldP spid="9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/>
              <p:cNvSpPr txBox="1"/>
              <p:nvPr/>
            </p:nvSpPr>
            <p:spPr>
              <a:xfrm>
                <a:off x="411728" y="332994"/>
                <a:ext cx="839768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800" b="1" smtClean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</a:rPr>
                  <a:t>(2)</a:t>
                </a:r>
                <a:r>
                  <a:rPr lang="zh-CN" altLang="en-US" sz="2800" b="1" dirty="0" smtClean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</a:rPr>
                  <a:t>求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SimHei" charset="-122"/>
                            <a:cs typeface="SimHei" charset="-122"/>
                          </a:rPr>
                        </m:ctrlPr>
                      </m:sSubPr>
                      <m:e>
                        <m:r>
                          <a:rPr lang="en-US" altLang="zh-CN" sz="2800" b="1" i="1" smtClean="0">
                            <a:solidFill>
                              <a:srgbClr val="7030A0"/>
                            </a:solidFill>
                            <a:latin typeface="Cambria Math" charset="0"/>
                            <a:ea typeface="SimHei" charset="-122"/>
                            <a:cs typeface="SimHei" charset="-122"/>
                          </a:rPr>
                          <m:t>𝒙</m:t>
                        </m:r>
                      </m:e>
                      <m:sub>
                        <m:r>
                          <a:rPr lang="en-US" altLang="zh-CN" sz="2800" b="1" i="1" smtClean="0">
                            <a:solidFill>
                              <a:srgbClr val="7030A0"/>
                            </a:solidFill>
                            <a:latin typeface="Cambria Math" charset="0"/>
                            <a:ea typeface="SimHei" charset="-122"/>
                            <a:cs typeface="SimHei" charset="-122"/>
                          </a:rPr>
                          <m:t>𝟏</m:t>
                        </m:r>
                      </m:sub>
                    </m:sSub>
                    <m:r>
                      <a:rPr lang="en-US" altLang="zh-CN" sz="2800" b="1" i="1" smtClean="0">
                        <a:solidFill>
                          <a:srgbClr val="7030A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=</m:t>
                    </m:r>
                    <m:r>
                      <a:rPr lang="en-US" altLang="zh-CN" sz="2800" b="1" i="1" smtClean="0">
                        <a:solidFill>
                          <a:srgbClr val="7030A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𝟓</m:t>
                    </m:r>
                    <m:r>
                      <a:rPr lang="en-US" altLang="zh-CN" sz="2800" b="1" i="1" smtClean="0">
                        <a:solidFill>
                          <a:srgbClr val="7030A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𝒄𝒎</m:t>
                    </m:r>
                  </m:oMath>
                </a14:m>
                <a:r>
                  <a:rPr lang="zh-CN" altLang="en-US" sz="2800" b="1" dirty="0" smtClean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</a:rPr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SimHei" charset="-122"/>
                            <a:cs typeface="SimHei" charset="-122"/>
                          </a:rPr>
                        </m:ctrlPr>
                      </m:sSubPr>
                      <m:e>
                        <m:r>
                          <a:rPr lang="en-US" altLang="zh-CN" sz="2800" b="1" i="1">
                            <a:solidFill>
                              <a:srgbClr val="7030A0"/>
                            </a:solidFill>
                            <a:latin typeface="Cambria Math" charset="0"/>
                            <a:ea typeface="SimHei" charset="-122"/>
                            <a:cs typeface="SimHei" charset="-122"/>
                          </a:rPr>
                          <m:t>𝒙</m:t>
                        </m:r>
                      </m:e>
                      <m:sub>
                        <m:r>
                          <a:rPr lang="en-US" altLang="zh-CN" sz="2800" b="1" i="1" smtClean="0">
                            <a:solidFill>
                              <a:srgbClr val="7030A0"/>
                            </a:solidFill>
                            <a:latin typeface="Cambria Math" charset="0"/>
                            <a:ea typeface="SimHei" charset="-122"/>
                            <a:cs typeface="SimHei" charset="-122"/>
                          </a:rPr>
                          <m:t>𝟐</m:t>
                        </m:r>
                      </m:sub>
                    </m:sSub>
                    <m:r>
                      <a:rPr lang="en-US" altLang="zh-CN" sz="2800" b="1" i="1">
                        <a:solidFill>
                          <a:srgbClr val="7030A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=</m:t>
                    </m:r>
                    <m:r>
                      <a:rPr lang="en-US" altLang="zh-CN" sz="2800" b="1" i="1" smtClean="0">
                        <a:solidFill>
                          <a:srgbClr val="7030A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𝟏𝟏</m:t>
                    </m:r>
                    <m:r>
                      <a:rPr lang="en-US" altLang="zh-CN" sz="2800" b="1" i="1">
                        <a:solidFill>
                          <a:srgbClr val="7030A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𝒄𝒎</m:t>
                    </m:r>
                  </m:oMath>
                </a14:m>
                <a:r>
                  <a:rPr lang="zh-CN" altLang="en-US" sz="2800" b="1" dirty="0" smtClean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</a:rPr>
                  <a:t>两处质点振动相位差。</a:t>
                </a:r>
                <a:endParaRPr lang="zh-CN" altLang="en-US" sz="2800" b="1" dirty="0">
                  <a:solidFill>
                    <a:srgbClr val="7030A0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728" y="332994"/>
                <a:ext cx="8397684" cy="523220"/>
              </a:xfrm>
              <a:prstGeom prst="rect">
                <a:avLst/>
              </a:prstGeom>
              <a:blipFill rotWithShape="0">
                <a:blip r:embed="rId3"/>
                <a:stretch>
                  <a:fillRect l="-1525" t="-15294" r="-218" b="-3058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/>
          <p:cNvGrpSpPr>
            <a:grpSpLocks/>
          </p:cNvGrpSpPr>
          <p:nvPr/>
        </p:nvGrpSpPr>
        <p:grpSpPr bwMode="auto">
          <a:xfrm>
            <a:off x="6218088" y="856214"/>
            <a:ext cx="5290906" cy="2702912"/>
            <a:chOff x="3072" y="432"/>
            <a:chExt cx="2688" cy="1296"/>
          </a:xfrm>
        </p:grpSpPr>
        <p:pic>
          <p:nvPicPr>
            <p:cNvPr id="4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20" y="768"/>
              <a:ext cx="2304" cy="9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Line 4"/>
            <p:cNvSpPr>
              <a:spLocks noChangeShapeType="1"/>
            </p:cNvSpPr>
            <p:nvPr/>
          </p:nvSpPr>
          <p:spPr bwMode="auto">
            <a:xfrm>
              <a:off x="3120" y="1248"/>
              <a:ext cx="244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" name="Line 5"/>
            <p:cNvSpPr>
              <a:spLocks noChangeShapeType="1"/>
            </p:cNvSpPr>
            <p:nvPr/>
          </p:nvSpPr>
          <p:spPr bwMode="auto">
            <a:xfrm>
              <a:off x="3552" y="768"/>
              <a:ext cx="0" cy="52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" name="Line 6"/>
            <p:cNvSpPr>
              <a:spLocks noChangeShapeType="1"/>
            </p:cNvSpPr>
            <p:nvPr/>
          </p:nvSpPr>
          <p:spPr bwMode="auto">
            <a:xfrm flipV="1">
              <a:off x="3312" y="528"/>
              <a:ext cx="0" cy="12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" name="Line 7"/>
            <p:cNvSpPr>
              <a:spLocks noChangeShapeType="1"/>
            </p:cNvSpPr>
            <p:nvPr/>
          </p:nvSpPr>
          <p:spPr bwMode="auto">
            <a:xfrm flipH="1">
              <a:off x="3312" y="768"/>
              <a:ext cx="24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9" name="Object 8"/>
            <p:cNvGraphicFramePr>
              <a:graphicFrameLocks noChangeAspect="1"/>
            </p:cNvGraphicFramePr>
            <p:nvPr/>
          </p:nvGraphicFramePr>
          <p:xfrm>
            <a:off x="3360" y="432"/>
            <a:ext cx="480" cy="21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130" name="公式" r:id="rId5" imgW="444240" imgH="203040" progId="Equation.3">
                    <p:embed/>
                  </p:oleObj>
                </mc:Choice>
                <mc:Fallback>
                  <p:oleObj name="公式" r:id="rId5" imgW="444240" imgH="2030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60" y="432"/>
                          <a:ext cx="480" cy="21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rgbClr val="000000">
                                    <a:alpha val="74998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" name="Object 9"/>
            <p:cNvGraphicFramePr>
              <a:graphicFrameLocks noChangeAspect="1"/>
            </p:cNvGraphicFramePr>
            <p:nvPr/>
          </p:nvGraphicFramePr>
          <p:xfrm>
            <a:off x="5270" y="1296"/>
            <a:ext cx="490" cy="18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131" name="公式" r:id="rId7" imgW="457200" imgH="177480" progId="Equation.3">
                    <p:embed/>
                  </p:oleObj>
                </mc:Choice>
                <mc:Fallback>
                  <p:oleObj name="公式" r:id="rId7" imgW="457200" imgH="1774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270" y="1296"/>
                          <a:ext cx="490" cy="18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rgbClr val="000000">
                                    <a:alpha val="74998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" name="Object 10"/>
            <p:cNvGraphicFramePr>
              <a:graphicFrameLocks noChangeAspect="1"/>
            </p:cNvGraphicFramePr>
            <p:nvPr/>
          </p:nvGraphicFramePr>
          <p:xfrm>
            <a:off x="3072" y="912"/>
            <a:ext cx="240" cy="17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132" name="公式" r:id="rId9" imgW="241200" imgH="177480" progId="Equation.3">
                    <p:embed/>
                  </p:oleObj>
                </mc:Choice>
                <mc:Fallback>
                  <p:oleObj name="公式" r:id="rId9" imgW="241200" imgH="1774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72" y="912"/>
                          <a:ext cx="240" cy="17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rgbClr val="000000">
                                    <a:alpha val="74998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2" name="Object 11"/>
            <p:cNvGraphicFramePr>
              <a:graphicFrameLocks noChangeAspect="1"/>
            </p:cNvGraphicFramePr>
            <p:nvPr/>
          </p:nvGraphicFramePr>
          <p:xfrm>
            <a:off x="3120" y="672"/>
            <a:ext cx="132" cy="1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133" name="公式" r:id="rId11" imgW="114120" imgH="164880" progId="Equation.3">
                    <p:embed/>
                  </p:oleObj>
                </mc:Choice>
                <mc:Fallback>
                  <p:oleObj name="公式" r:id="rId11" imgW="114120" imgH="1648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20" y="672"/>
                          <a:ext cx="132" cy="19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rgbClr val="000000">
                                    <a:alpha val="74998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" name="Object 12"/>
            <p:cNvGraphicFramePr>
              <a:graphicFrameLocks noChangeAspect="1"/>
            </p:cNvGraphicFramePr>
            <p:nvPr/>
          </p:nvGraphicFramePr>
          <p:xfrm>
            <a:off x="3168" y="1248"/>
            <a:ext cx="137" cy="1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134" name="公式" r:id="rId13" imgW="126720" imgH="177480" progId="Equation.3">
                    <p:embed/>
                  </p:oleObj>
                </mc:Choice>
                <mc:Fallback>
                  <p:oleObj name="公式" r:id="rId13" imgW="126720" imgH="1774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68" y="1248"/>
                          <a:ext cx="137" cy="19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rgbClr val="000000">
                                    <a:alpha val="74998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" name="Object 13"/>
            <p:cNvGraphicFramePr>
              <a:graphicFrameLocks noChangeAspect="1"/>
            </p:cNvGraphicFramePr>
            <p:nvPr/>
          </p:nvGraphicFramePr>
          <p:xfrm>
            <a:off x="3504" y="1248"/>
            <a:ext cx="147" cy="1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135" name="公式" r:id="rId15" imgW="126720" imgH="164880" progId="Equation.3">
                    <p:embed/>
                  </p:oleObj>
                </mc:Choice>
                <mc:Fallback>
                  <p:oleObj name="公式" r:id="rId15" imgW="126720" imgH="1648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04" y="1248"/>
                          <a:ext cx="147" cy="19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rgbClr val="000000">
                                    <a:alpha val="74998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5" name="Object 14"/>
            <p:cNvGraphicFramePr>
              <a:graphicFrameLocks noChangeAspect="1"/>
            </p:cNvGraphicFramePr>
            <p:nvPr/>
          </p:nvGraphicFramePr>
          <p:xfrm>
            <a:off x="3792" y="1248"/>
            <a:ext cx="147" cy="1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136" name="公式" r:id="rId17" imgW="126720" imgH="164880" progId="Equation.3">
                    <p:embed/>
                  </p:oleObj>
                </mc:Choice>
                <mc:Fallback>
                  <p:oleObj name="公式" r:id="rId17" imgW="126720" imgH="1648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92" y="1248"/>
                          <a:ext cx="147" cy="19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rgbClr val="000000">
                                    <a:alpha val="74998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6" name="Object 15"/>
            <p:cNvGraphicFramePr>
              <a:graphicFrameLocks noChangeAspect="1"/>
            </p:cNvGraphicFramePr>
            <p:nvPr/>
          </p:nvGraphicFramePr>
          <p:xfrm>
            <a:off x="4176" y="1248"/>
            <a:ext cx="137" cy="1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137" name="公式" r:id="rId19" imgW="126720" imgH="177480" progId="Equation.3">
                    <p:embed/>
                  </p:oleObj>
                </mc:Choice>
                <mc:Fallback>
                  <p:oleObj name="公式" r:id="rId19" imgW="126720" imgH="1774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76" y="1248"/>
                          <a:ext cx="137" cy="19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rgbClr val="000000">
                                    <a:alpha val="74998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7" name="Object 16"/>
            <p:cNvGraphicFramePr>
              <a:graphicFrameLocks noChangeAspect="1"/>
            </p:cNvGraphicFramePr>
            <p:nvPr/>
          </p:nvGraphicFramePr>
          <p:xfrm>
            <a:off x="4560" y="1248"/>
            <a:ext cx="192" cy="16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138" name="公式" r:id="rId21" imgW="190440" imgH="164880" progId="Equation.3">
                    <p:embed/>
                  </p:oleObj>
                </mc:Choice>
                <mc:Fallback>
                  <p:oleObj name="公式" r:id="rId21" imgW="190440" imgH="1648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60" y="1248"/>
                          <a:ext cx="192" cy="16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rgbClr val="000000">
                                    <a:alpha val="74998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" name="Object 17"/>
            <p:cNvGraphicFramePr>
              <a:graphicFrameLocks noChangeAspect="1"/>
            </p:cNvGraphicFramePr>
            <p:nvPr/>
          </p:nvGraphicFramePr>
          <p:xfrm>
            <a:off x="4896" y="1248"/>
            <a:ext cx="192" cy="15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139" name="公式" r:id="rId23" imgW="203040" imgH="164880" progId="Equation.3">
                    <p:embed/>
                  </p:oleObj>
                </mc:Choice>
                <mc:Fallback>
                  <p:oleObj name="公式" r:id="rId23" imgW="203040" imgH="1648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96" y="1248"/>
                          <a:ext cx="192" cy="15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rgbClr val="000000">
                                    <a:alpha val="74998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9" name="Line 18"/>
            <p:cNvSpPr>
              <a:spLocks noChangeShapeType="1"/>
            </p:cNvSpPr>
            <p:nvPr/>
          </p:nvSpPr>
          <p:spPr bwMode="auto">
            <a:xfrm>
              <a:off x="4176" y="768"/>
              <a:ext cx="62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20" name="Object 19"/>
            <p:cNvGraphicFramePr>
              <a:graphicFrameLocks noChangeAspect="1"/>
            </p:cNvGraphicFramePr>
            <p:nvPr/>
          </p:nvGraphicFramePr>
          <p:xfrm>
            <a:off x="4032" y="528"/>
            <a:ext cx="960" cy="20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140" name="公式" r:id="rId25" imgW="825480" imgH="177480" progId="Equation.3">
                    <p:embed/>
                  </p:oleObj>
                </mc:Choice>
                <mc:Fallback>
                  <p:oleObj name="公式" r:id="rId25" imgW="825480" imgH="1774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32" y="528"/>
                          <a:ext cx="960" cy="20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rgbClr val="000000">
                                    <a:alpha val="74998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1" name="Group 20"/>
          <p:cNvGrpSpPr>
            <a:grpSpLocks/>
          </p:cNvGrpSpPr>
          <p:nvPr/>
        </p:nvGrpSpPr>
        <p:grpSpPr bwMode="auto">
          <a:xfrm>
            <a:off x="6704743" y="2040824"/>
            <a:ext cx="1671123" cy="1401510"/>
            <a:chOff x="3216" y="720"/>
            <a:chExt cx="849" cy="672"/>
          </a:xfrm>
        </p:grpSpPr>
        <p:sp>
          <p:nvSpPr>
            <p:cNvPr id="22" name="Line 21"/>
            <p:cNvSpPr>
              <a:spLocks noChangeShapeType="1"/>
            </p:cNvSpPr>
            <p:nvPr/>
          </p:nvSpPr>
          <p:spPr bwMode="auto">
            <a:xfrm>
              <a:off x="3888" y="960"/>
              <a:ext cx="0" cy="4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" name="Line 22"/>
            <p:cNvSpPr>
              <a:spLocks noChangeShapeType="1"/>
            </p:cNvSpPr>
            <p:nvPr/>
          </p:nvSpPr>
          <p:spPr bwMode="auto">
            <a:xfrm>
              <a:off x="3216" y="1200"/>
              <a:ext cx="67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24" name="Object 23"/>
            <p:cNvGraphicFramePr>
              <a:graphicFrameLocks noChangeAspect="1"/>
            </p:cNvGraphicFramePr>
            <p:nvPr/>
          </p:nvGraphicFramePr>
          <p:xfrm>
            <a:off x="3456" y="1200"/>
            <a:ext cx="188" cy="1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141" name="公式" r:id="rId27" imgW="139680" imgH="139680" progId="Equation.3">
                    <p:embed/>
                  </p:oleObj>
                </mc:Choice>
                <mc:Fallback>
                  <p:oleObj name="公式" r:id="rId27" imgW="139680" imgH="1396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56" y="1200"/>
                          <a:ext cx="188" cy="1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rgbClr val="000000">
                                    <a:alpha val="74998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5" name="Object 24"/>
            <p:cNvGraphicFramePr>
              <a:graphicFrameLocks noChangeAspect="1"/>
            </p:cNvGraphicFramePr>
            <p:nvPr/>
          </p:nvGraphicFramePr>
          <p:xfrm>
            <a:off x="3840" y="720"/>
            <a:ext cx="225" cy="24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142" name="公式" r:id="rId29" imgW="152280" imgH="164880" progId="Equation.3">
                    <p:embed/>
                  </p:oleObj>
                </mc:Choice>
                <mc:Fallback>
                  <p:oleObj name="公式" r:id="rId29" imgW="152280" imgH="1648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40" y="720"/>
                          <a:ext cx="225" cy="24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rgbClr val="000000">
                                    <a:alpha val="74998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6" name="椭圆 25"/>
          <p:cNvSpPr/>
          <p:nvPr/>
        </p:nvSpPr>
        <p:spPr>
          <a:xfrm>
            <a:off x="7807131" y="2480897"/>
            <a:ext cx="144000" cy="144000"/>
          </a:xfrm>
          <a:prstGeom prst="ellipse">
            <a:avLst/>
          </a:prstGeom>
          <a:solidFill>
            <a:srgbClr val="CC00CC"/>
          </a:solidFill>
          <a:ln w="254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9194341" y="2492692"/>
            <a:ext cx="144000" cy="144000"/>
          </a:xfrm>
          <a:prstGeom prst="ellipse">
            <a:avLst/>
          </a:prstGeom>
          <a:solidFill>
            <a:srgbClr val="FF6600"/>
          </a:solidFill>
          <a:ln w="254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9" name="直线箭头连接符 28"/>
          <p:cNvCxnSpPr/>
          <p:nvPr/>
        </p:nvCxnSpPr>
        <p:spPr>
          <a:xfrm flipV="1">
            <a:off x="7879131" y="1914213"/>
            <a:ext cx="0" cy="503999"/>
          </a:xfrm>
          <a:prstGeom prst="straightConnector1">
            <a:avLst/>
          </a:prstGeom>
          <a:ln w="50800">
            <a:solidFill>
              <a:srgbClr val="0000FF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线箭头连接符 29"/>
          <p:cNvCxnSpPr/>
          <p:nvPr/>
        </p:nvCxnSpPr>
        <p:spPr>
          <a:xfrm>
            <a:off x="9275405" y="2655067"/>
            <a:ext cx="0" cy="513444"/>
          </a:xfrm>
          <a:prstGeom prst="straightConnector1">
            <a:avLst/>
          </a:prstGeom>
          <a:ln w="50800">
            <a:solidFill>
              <a:srgbClr val="0000FF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本框 32"/>
              <p:cNvSpPr txBox="1"/>
              <p:nvPr/>
            </p:nvSpPr>
            <p:spPr>
              <a:xfrm>
                <a:off x="411728" y="1528832"/>
                <a:ext cx="307693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1" i="1" smtClean="0">
                            <a:latin typeface="Cambria Math" panose="02040503050406030204" pitchFamily="18" charset="0"/>
                            <a:ea typeface="SimHei" charset="-122"/>
                            <a:cs typeface="SimHei" charset="-122"/>
                          </a:rPr>
                        </m:ctrlPr>
                      </m:sSubPr>
                      <m:e>
                        <m:r>
                          <a:rPr lang="en-US" altLang="zh-CN" sz="2800" b="1" i="1" smtClean="0">
                            <a:latin typeface="Cambria Math" charset="0"/>
                            <a:ea typeface="SimHei" charset="-122"/>
                            <a:cs typeface="SimHei" charset="-122"/>
                          </a:rPr>
                          <m:t>𝒙</m:t>
                        </m:r>
                      </m:e>
                      <m:sub>
                        <m:r>
                          <a:rPr lang="en-US" altLang="zh-CN" sz="2800" b="1" i="1" smtClean="0">
                            <a:latin typeface="Cambria Math" charset="0"/>
                            <a:ea typeface="SimHei" charset="-122"/>
                            <a:cs typeface="SimHei" charset="-122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zh-CN" altLang="en-US" sz="2800" b="1" dirty="0" smtClean="0">
                    <a:latin typeface="SimHei" charset="-122"/>
                    <a:ea typeface="SimHei" charset="-122"/>
                    <a:cs typeface="SimHei" charset="-122"/>
                  </a:rPr>
                  <a:t>处的振动方程：</a:t>
                </a:r>
                <a:endParaRPr lang="zh-CN" altLang="en-US" sz="2800" b="1" dirty="0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33" name="文本框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728" y="1528832"/>
                <a:ext cx="3076933" cy="523220"/>
              </a:xfrm>
              <a:prstGeom prst="rect">
                <a:avLst/>
              </a:prstGeom>
              <a:blipFill rotWithShape="0">
                <a:blip r:embed="rId31"/>
                <a:stretch>
                  <a:fillRect t="-15116" r="-2778" b="-290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本框 35"/>
              <p:cNvSpPr txBox="1"/>
              <p:nvPr/>
            </p:nvSpPr>
            <p:spPr>
              <a:xfrm>
                <a:off x="411728" y="2621788"/>
                <a:ext cx="307693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1" i="1" smtClean="0">
                            <a:latin typeface="Cambria Math" panose="02040503050406030204" pitchFamily="18" charset="0"/>
                            <a:ea typeface="SimHei" charset="-122"/>
                            <a:cs typeface="SimHei" charset="-122"/>
                          </a:rPr>
                        </m:ctrlPr>
                      </m:sSubPr>
                      <m:e>
                        <m:r>
                          <a:rPr lang="en-US" altLang="zh-CN" sz="2800" b="1" i="1" smtClean="0">
                            <a:latin typeface="Cambria Math" charset="0"/>
                            <a:ea typeface="SimHei" charset="-122"/>
                            <a:cs typeface="SimHei" charset="-122"/>
                          </a:rPr>
                          <m:t>𝒙</m:t>
                        </m:r>
                      </m:e>
                      <m:sub>
                        <m:r>
                          <a:rPr lang="en-US" altLang="zh-CN" sz="2800" b="1" i="1" smtClean="0">
                            <a:latin typeface="Cambria Math" charset="0"/>
                            <a:ea typeface="SimHei" charset="-122"/>
                            <a:cs typeface="SimHei" charset="-122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zh-CN" altLang="en-US" sz="2800" b="1" dirty="0" smtClean="0">
                    <a:latin typeface="SimHei" charset="-122"/>
                    <a:ea typeface="SimHei" charset="-122"/>
                    <a:cs typeface="SimHei" charset="-122"/>
                  </a:rPr>
                  <a:t>处的振动方程：</a:t>
                </a:r>
                <a:endParaRPr lang="zh-CN" altLang="en-US" sz="2800" b="1" dirty="0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36" name="文本框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728" y="2621788"/>
                <a:ext cx="3076933" cy="523220"/>
              </a:xfrm>
              <a:prstGeom prst="rect">
                <a:avLst/>
              </a:prstGeom>
              <a:blipFill rotWithShape="0">
                <a:blip r:embed="rId32"/>
                <a:stretch>
                  <a:fillRect t="-13953" r="-2778" b="-290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文本框 38"/>
          <p:cNvSpPr txBox="1"/>
          <p:nvPr/>
        </p:nvSpPr>
        <p:spPr>
          <a:xfrm>
            <a:off x="411728" y="3977947"/>
            <a:ext cx="37753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 smtClean="0">
                <a:latin typeface="SimHei" charset="-122"/>
                <a:ea typeface="SimHei" charset="-122"/>
                <a:cs typeface="SimHei" charset="-122"/>
              </a:rPr>
              <a:t>两质点振动的相位差：</a:t>
            </a:r>
            <a:endParaRPr lang="zh-CN" altLang="en-US" sz="2800" b="1" dirty="0">
              <a:latin typeface="SimHei" charset="-122"/>
              <a:ea typeface="SimHei" charset="-122"/>
              <a:cs typeface="SimHei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本框 39"/>
              <p:cNvSpPr txBox="1"/>
              <p:nvPr/>
            </p:nvSpPr>
            <p:spPr>
              <a:xfrm>
                <a:off x="4036108" y="3799865"/>
                <a:ext cx="5331909" cy="8182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∆</m:t>
                      </m:r>
                      <m:r>
                        <a:rPr kumimoji="1" lang="en-US" altLang="zh-CN" sz="2800" b="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𝜑</m:t>
                      </m:r>
                      <m:r>
                        <a:rPr kumimoji="1" lang="en-US" altLang="zh-CN" sz="2800" b="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=−</m:t>
                      </m:r>
                      <m:r>
                        <a:rPr kumimoji="1" lang="en-US" altLang="zh-CN" sz="2800" b="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𝑘</m:t>
                      </m:r>
                      <m:d>
                        <m:dPr>
                          <m:ctrlPr>
                            <a:rPr kumimoji="1" lang="mr-IN" altLang="zh-C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8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sz="28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sub>
                          </m:sSub>
                          <m:r>
                            <a:rPr kumimoji="1" lang="en-US" altLang="zh-CN" sz="28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kumimoji="1" lang="en-US" altLang="zh-CN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8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sz="28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kumimoji="1" lang="en-US" altLang="zh-CN" sz="2800" b="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=−</m:t>
                      </m:r>
                      <m:f>
                        <m:fPr>
                          <m:ctrlPr>
                            <a:rPr kumimoji="1" lang="en-US" altLang="zh-C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CN" sz="28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50</m:t>
                          </m:r>
                          <m:r>
                            <a:rPr kumimoji="1" lang="en-US" altLang="zh-CN" sz="28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𝜋</m:t>
                          </m:r>
                        </m:num>
                        <m:den>
                          <m:r>
                            <a:rPr kumimoji="1" lang="en-US" altLang="zh-CN" sz="28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3</m:t>
                          </m:r>
                        </m:den>
                      </m:f>
                      <m:r>
                        <a:rPr kumimoji="1" lang="en-US" altLang="zh-CN" sz="2800" b="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×0.06</m:t>
                      </m:r>
                    </m:oMath>
                  </m:oMathPara>
                </a14:m>
                <a:endParaRPr kumimoji="1" lang="zh-CN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0" name="文本框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6108" y="3799865"/>
                <a:ext cx="5331909" cy="818237"/>
              </a:xfrm>
              <a:prstGeom prst="rect">
                <a:avLst/>
              </a:prstGeom>
              <a:blipFill rotWithShape="0"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本框 41"/>
              <p:cNvSpPr txBox="1"/>
              <p:nvPr/>
            </p:nvSpPr>
            <p:spPr>
              <a:xfrm>
                <a:off x="9413384" y="4013953"/>
                <a:ext cx="95385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=−</m:t>
                      </m:r>
                      <m:r>
                        <a:rPr kumimoji="1" lang="en-US" altLang="zh-CN" sz="2800" b="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𝜋</m:t>
                      </m:r>
                    </m:oMath>
                  </m:oMathPara>
                </a14:m>
                <a:endParaRPr kumimoji="1" lang="zh-CN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2" name="文本框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3384" y="4013953"/>
                <a:ext cx="953851" cy="430887"/>
              </a:xfrm>
              <a:prstGeom prst="rect">
                <a:avLst/>
              </a:prstGeom>
              <a:blipFill rotWithShape="0"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本框 42"/>
              <p:cNvSpPr txBox="1"/>
              <p:nvPr/>
            </p:nvSpPr>
            <p:spPr>
              <a:xfrm>
                <a:off x="1137693" y="983328"/>
                <a:ext cx="460799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𝑦</m:t>
                      </m:r>
                      <m:r>
                        <a:rPr kumimoji="1" lang="en-US" altLang="zh-CN" sz="32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=</m:t>
                      </m:r>
                      <m:r>
                        <a:rPr kumimoji="1" lang="en-US" altLang="zh-CN" sz="32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𝐴</m:t>
                      </m:r>
                      <m:func>
                        <m:funcPr>
                          <m:ctrlPr>
                            <a:rPr kumimoji="1" lang="en-US" altLang="zh-CN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3200" b="0" i="0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kumimoji="1" lang="mr-IN" altLang="zh-CN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kumimoji="1" lang="mr-IN" altLang="zh-CN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mr-IN" altLang="zh-CN" sz="3200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𝜔</m:t>
                                  </m:r>
                                  <m:r>
                                    <a:rPr kumimoji="1" lang="en-US" altLang="zh-CN" sz="3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𝑡</m:t>
                                  </m:r>
                                  <m:r>
                                    <a:rPr kumimoji="1" lang="en-US" altLang="zh-CN" sz="3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−</m:t>
                                  </m:r>
                                  <m:r>
                                    <a:rPr kumimoji="1" lang="en-US" altLang="zh-CN" sz="3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𝑘𝑥</m:t>
                                  </m:r>
                                </m:e>
                              </m:d>
                              <m:r>
                                <a:rPr kumimoji="1" lang="en-US" altLang="zh-CN" sz="3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+</m:t>
                              </m:r>
                              <m:r>
                                <a:rPr kumimoji="1" lang="en-US" altLang="zh-CN" sz="3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𝜑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kumimoji="1" lang="zh-CN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3" name="文本框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7693" y="983328"/>
                <a:ext cx="4607993" cy="492443"/>
              </a:xfrm>
              <a:prstGeom prst="rect">
                <a:avLst/>
              </a:prstGeom>
              <a:blipFill rotWithShape="0"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文本框 43"/>
              <p:cNvSpPr txBox="1"/>
              <p:nvPr/>
            </p:nvSpPr>
            <p:spPr>
              <a:xfrm>
                <a:off x="966392" y="2076908"/>
                <a:ext cx="4945585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3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CN" sz="32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=</m:t>
                      </m:r>
                      <m:r>
                        <a:rPr kumimoji="1" lang="en-US" altLang="zh-CN" sz="32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𝐴</m:t>
                      </m:r>
                      <m:func>
                        <m:funcPr>
                          <m:ctrlPr>
                            <a:rPr kumimoji="1" lang="en-US" altLang="zh-CN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3200" b="0" i="0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kumimoji="1" lang="mr-IN" altLang="zh-CN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kumimoji="1" lang="mr-IN" altLang="zh-CN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mr-IN" altLang="zh-CN" sz="3200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𝜔</m:t>
                                  </m:r>
                                  <m:r>
                                    <a:rPr kumimoji="1" lang="en-US" altLang="zh-CN" sz="3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𝑡</m:t>
                                  </m:r>
                                  <m:r>
                                    <a:rPr kumimoji="1" lang="en-US" altLang="zh-CN" sz="3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−</m:t>
                                  </m:r>
                                  <m:r>
                                    <a:rPr kumimoji="1" lang="en-US" altLang="zh-CN" sz="3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𝑘</m:t>
                                  </m:r>
                                  <m:sSub>
                                    <m:sSubPr>
                                      <m:ctrlPr>
                                        <a:rPr kumimoji="1" lang="en-US" altLang="zh-CN" sz="3200" i="1" smtClean="0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sz="3200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zh-CN" sz="3200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kumimoji="1" lang="en-US" altLang="zh-CN" sz="3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+</m:t>
                              </m:r>
                              <m:r>
                                <a:rPr kumimoji="1" lang="en-US" altLang="zh-CN" sz="3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𝜑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kumimoji="1" lang="zh-CN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4" name="文本框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392" y="2076908"/>
                <a:ext cx="4945585" cy="492443"/>
              </a:xfrm>
              <a:prstGeom prst="rect">
                <a:avLst/>
              </a:prstGeom>
              <a:blipFill rotWithShape="0">
                <a:blip r:embed="rId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文本框 44"/>
              <p:cNvSpPr txBox="1"/>
              <p:nvPr/>
            </p:nvSpPr>
            <p:spPr>
              <a:xfrm>
                <a:off x="965177" y="3196034"/>
                <a:ext cx="4945585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3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zh-CN" sz="32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=</m:t>
                      </m:r>
                      <m:r>
                        <a:rPr kumimoji="1" lang="en-US" altLang="zh-CN" sz="32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𝐴</m:t>
                      </m:r>
                      <m:func>
                        <m:funcPr>
                          <m:ctrlPr>
                            <a:rPr kumimoji="1" lang="en-US" altLang="zh-CN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3200" b="0" i="0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kumimoji="1" lang="mr-IN" altLang="zh-CN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kumimoji="1" lang="mr-IN" altLang="zh-CN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mr-IN" altLang="zh-CN" sz="3200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𝜔</m:t>
                                  </m:r>
                                  <m:r>
                                    <a:rPr kumimoji="1" lang="en-US" altLang="zh-CN" sz="3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𝑡</m:t>
                                  </m:r>
                                  <m:r>
                                    <a:rPr kumimoji="1" lang="en-US" altLang="zh-CN" sz="3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−</m:t>
                                  </m:r>
                                  <m:r>
                                    <a:rPr kumimoji="1" lang="en-US" altLang="zh-CN" sz="3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𝑘</m:t>
                                  </m:r>
                                  <m:sSub>
                                    <m:sSubPr>
                                      <m:ctrlPr>
                                        <a:rPr kumimoji="1" lang="en-US" altLang="zh-CN" sz="3200" i="1" smtClean="0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sz="3200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zh-CN" sz="3200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kumimoji="1" lang="en-US" altLang="zh-CN" sz="3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+</m:t>
                              </m:r>
                              <m:r>
                                <a:rPr kumimoji="1" lang="en-US" altLang="zh-CN" sz="3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𝜑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kumimoji="1" lang="zh-CN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5" name="文本框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177" y="3196034"/>
                <a:ext cx="4945585" cy="492443"/>
              </a:xfrm>
              <a:prstGeom prst="rect">
                <a:avLst/>
              </a:prstGeom>
              <a:blipFill rotWithShape="0">
                <a:blip r:embed="rId3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本框 45"/>
              <p:cNvSpPr txBox="1"/>
              <p:nvPr/>
            </p:nvSpPr>
            <p:spPr>
              <a:xfrm>
                <a:off x="2376116" y="4679249"/>
                <a:ext cx="4130811" cy="92519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b="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∆</m:t>
                      </m:r>
                      <m:r>
                        <a:rPr kumimoji="1" lang="en-US" altLang="zh-CN" sz="3200" b="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𝜑</m:t>
                      </m:r>
                      <m:r>
                        <a:rPr kumimoji="1" lang="en-US" altLang="zh-CN" sz="3200" b="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=−</m:t>
                      </m:r>
                      <m:r>
                        <a:rPr kumimoji="1" lang="en-US" altLang="zh-CN" sz="3200" b="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𝑘</m:t>
                      </m:r>
                      <m:r>
                        <a:rPr kumimoji="1" lang="en-US" altLang="zh-CN" sz="3200" b="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∆</m:t>
                      </m:r>
                      <m:r>
                        <a:rPr kumimoji="1" lang="en-US" altLang="zh-CN" sz="3200" b="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𝑥</m:t>
                      </m:r>
                      <m:r>
                        <a:rPr kumimoji="1" lang="en-US" altLang="zh-CN" sz="3200" b="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=−</m:t>
                      </m:r>
                      <m:f>
                        <m:fPr>
                          <m:ctrlPr>
                            <a:rPr kumimoji="1" lang="mr-IN" altLang="zh-CN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CN" sz="3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  <m:r>
                            <a:rPr kumimoji="1" lang="en-US" altLang="zh-CN" sz="3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𝜋</m:t>
                          </m:r>
                        </m:num>
                        <m:den>
                          <m:r>
                            <a:rPr kumimoji="1" lang="mr-IN" altLang="zh-CN" sz="3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𝜆</m:t>
                          </m:r>
                        </m:den>
                      </m:f>
                      <m:r>
                        <a:rPr kumimoji="1" lang="mr-IN" altLang="zh-CN" sz="3200" b="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∆</m:t>
                      </m:r>
                      <m:r>
                        <a:rPr kumimoji="1" lang="en-US" altLang="zh-CN" sz="3200" b="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𝑥</m:t>
                      </m:r>
                    </m:oMath>
                  </m:oMathPara>
                </a14:m>
                <a:endParaRPr kumimoji="1" lang="zh-CN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6" name="文本框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6116" y="4679249"/>
                <a:ext cx="4130811" cy="925190"/>
              </a:xfrm>
              <a:prstGeom prst="rect">
                <a:avLst/>
              </a:prstGeom>
              <a:blipFill rotWithShape="0">
                <a:blip r:embed="rId3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49095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1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8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33" grpId="1"/>
      <p:bldP spid="36" grpId="0"/>
      <p:bldP spid="39" grpId="0"/>
      <p:bldP spid="40" grpId="0"/>
      <p:bldP spid="42" grpId="0"/>
      <p:bldP spid="43" grpId="0"/>
      <p:bldP spid="44" grpId="1"/>
      <p:bldP spid="45" grpId="0"/>
      <p:bldP spid="4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/>
              <p:cNvSpPr txBox="1"/>
              <p:nvPr/>
            </p:nvSpPr>
            <p:spPr>
              <a:xfrm>
                <a:off x="411728" y="332994"/>
                <a:ext cx="6480428" cy="954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800" b="1" dirty="0" smtClean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</a:rPr>
                  <a:t>(3)</a:t>
                </a:r>
                <a:r>
                  <a:rPr lang="zh-CN" altLang="en-US" sz="2800" b="1" dirty="0" smtClean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</a:rPr>
                  <a:t>画出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solidFill>
                          <a:srgbClr val="7030A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𝒕</m:t>
                    </m:r>
                    <m:r>
                      <a:rPr lang="en-US" altLang="zh-CN" sz="2800" b="1" i="1" smtClean="0">
                        <a:solidFill>
                          <a:srgbClr val="7030A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=</m:t>
                    </m:r>
                    <m:r>
                      <a:rPr lang="en-US" altLang="zh-CN" sz="2800" b="1" i="1" smtClean="0">
                        <a:solidFill>
                          <a:srgbClr val="7030A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𝟑</m:t>
                    </m:r>
                    <m:r>
                      <a:rPr lang="en-US" altLang="zh-CN" sz="2800" b="1" i="1" smtClean="0">
                        <a:solidFill>
                          <a:srgbClr val="7030A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𝑻</m:t>
                    </m:r>
                    <m:r>
                      <a:rPr lang="en-US" altLang="zh-CN" sz="2800" b="1" i="1" smtClean="0">
                        <a:solidFill>
                          <a:srgbClr val="7030A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/</m:t>
                    </m:r>
                    <m:r>
                      <a:rPr lang="en-US" altLang="zh-CN" sz="2800" b="1" i="1" smtClean="0">
                        <a:solidFill>
                          <a:srgbClr val="7030A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𝟒</m:t>
                    </m:r>
                  </m:oMath>
                </a14:m>
                <a:r>
                  <a:rPr lang="zh-CN" altLang="en-US" sz="2800" b="1" dirty="0" smtClean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</a:rPr>
                  <a:t>时刻的波形曲线，此刻</a:t>
                </a:r>
                <a:endParaRPr lang="en-US" altLang="zh-CN" sz="2800" b="1" dirty="0" smtClean="0">
                  <a:solidFill>
                    <a:srgbClr val="7030A0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sz="2800" b="1" i="1" smtClean="0">
                        <a:solidFill>
                          <a:srgbClr val="7030A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𝒙</m:t>
                    </m:r>
                    <m:r>
                      <a:rPr lang="en-US" altLang="zh-CN" sz="2800" b="1" i="1" smtClean="0">
                        <a:solidFill>
                          <a:srgbClr val="7030A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=</m:t>
                    </m:r>
                    <m:r>
                      <a:rPr lang="en-US" altLang="zh-CN" sz="2800" b="1" i="1" smtClean="0">
                        <a:solidFill>
                          <a:srgbClr val="7030A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𝟐</m:t>
                    </m:r>
                    <m:r>
                      <a:rPr lang="en-US" altLang="zh-CN" sz="2800" b="1" i="1" smtClean="0">
                        <a:solidFill>
                          <a:srgbClr val="7030A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𝒄𝒎</m:t>
                    </m:r>
                  </m:oMath>
                </a14:m>
                <a:r>
                  <a:rPr lang="zh-CN" altLang="en-US" sz="2800" b="1" dirty="0" smtClean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</a:rPr>
                  <a:t>处质点的位移，速度，加速度</a:t>
                </a:r>
                <a:endParaRPr lang="zh-CN" altLang="en-US" sz="2800" b="1" dirty="0">
                  <a:solidFill>
                    <a:srgbClr val="7030A0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728" y="332994"/>
                <a:ext cx="6480428" cy="954107"/>
              </a:xfrm>
              <a:prstGeom prst="rect">
                <a:avLst/>
              </a:prstGeom>
              <a:blipFill rotWithShape="0">
                <a:blip r:embed="rId3"/>
                <a:stretch>
                  <a:fillRect l="-1976" t="-8333" r="-470" b="-160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/>
          <p:cNvGrpSpPr>
            <a:grpSpLocks/>
          </p:cNvGrpSpPr>
          <p:nvPr/>
        </p:nvGrpSpPr>
        <p:grpSpPr bwMode="auto">
          <a:xfrm>
            <a:off x="6455483" y="740957"/>
            <a:ext cx="5401994" cy="2791206"/>
            <a:chOff x="3072" y="432"/>
            <a:chExt cx="2688" cy="1296"/>
          </a:xfrm>
        </p:grpSpPr>
        <p:pic>
          <p:nvPicPr>
            <p:cNvPr id="4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20" y="768"/>
              <a:ext cx="2304" cy="9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Line 4"/>
            <p:cNvSpPr>
              <a:spLocks noChangeShapeType="1"/>
            </p:cNvSpPr>
            <p:nvPr/>
          </p:nvSpPr>
          <p:spPr bwMode="auto">
            <a:xfrm>
              <a:off x="3120" y="1248"/>
              <a:ext cx="244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" name="Line 5"/>
            <p:cNvSpPr>
              <a:spLocks noChangeShapeType="1"/>
            </p:cNvSpPr>
            <p:nvPr/>
          </p:nvSpPr>
          <p:spPr bwMode="auto">
            <a:xfrm>
              <a:off x="3552" y="768"/>
              <a:ext cx="0" cy="52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" name="Line 6"/>
            <p:cNvSpPr>
              <a:spLocks noChangeShapeType="1"/>
            </p:cNvSpPr>
            <p:nvPr/>
          </p:nvSpPr>
          <p:spPr bwMode="auto">
            <a:xfrm flipV="1">
              <a:off x="3312" y="528"/>
              <a:ext cx="0" cy="12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" name="Line 7"/>
            <p:cNvSpPr>
              <a:spLocks noChangeShapeType="1"/>
            </p:cNvSpPr>
            <p:nvPr/>
          </p:nvSpPr>
          <p:spPr bwMode="auto">
            <a:xfrm flipH="1">
              <a:off x="3312" y="768"/>
              <a:ext cx="24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9" name="Object 8"/>
            <p:cNvGraphicFramePr>
              <a:graphicFrameLocks noChangeAspect="1"/>
            </p:cNvGraphicFramePr>
            <p:nvPr/>
          </p:nvGraphicFramePr>
          <p:xfrm>
            <a:off x="3360" y="432"/>
            <a:ext cx="480" cy="21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593" name="公式" r:id="rId5" imgW="444240" imgH="203040" progId="Equation.3">
                    <p:embed/>
                  </p:oleObj>
                </mc:Choice>
                <mc:Fallback>
                  <p:oleObj name="公式" r:id="rId5" imgW="444240" imgH="2030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60" y="432"/>
                          <a:ext cx="480" cy="21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rgbClr val="000000">
                                    <a:alpha val="74998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" name="Object 9"/>
            <p:cNvGraphicFramePr>
              <a:graphicFrameLocks noChangeAspect="1"/>
            </p:cNvGraphicFramePr>
            <p:nvPr/>
          </p:nvGraphicFramePr>
          <p:xfrm>
            <a:off x="5270" y="1296"/>
            <a:ext cx="490" cy="18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594" name="公式" r:id="rId7" imgW="457200" imgH="177480" progId="Equation.3">
                    <p:embed/>
                  </p:oleObj>
                </mc:Choice>
                <mc:Fallback>
                  <p:oleObj name="公式" r:id="rId7" imgW="457200" imgH="1774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270" y="1296"/>
                          <a:ext cx="490" cy="18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rgbClr val="000000">
                                    <a:alpha val="74998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" name="Object 10"/>
            <p:cNvGraphicFramePr>
              <a:graphicFrameLocks noChangeAspect="1"/>
            </p:cNvGraphicFramePr>
            <p:nvPr/>
          </p:nvGraphicFramePr>
          <p:xfrm>
            <a:off x="3072" y="912"/>
            <a:ext cx="240" cy="17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595" name="公式" r:id="rId9" imgW="241200" imgH="177480" progId="Equation.3">
                    <p:embed/>
                  </p:oleObj>
                </mc:Choice>
                <mc:Fallback>
                  <p:oleObj name="公式" r:id="rId9" imgW="241200" imgH="1774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72" y="912"/>
                          <a:ext cx="240" cy="17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rgbClr val="000000">
                                    <a:alpha val="74998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2" name="Object 11"/>
            <p:cNvGraphicFramePr>
              <a:graphicFrameLocks noChangeAspect="1"/>
            </p:cNvGraphicFramePr>
            <p:nvPr/>
          </p:nvGraphicFramePr>
          <p:xfrm>
            <a:off x="3120" y="672"/>
            <a:ext cx="132" cy="1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596" name="公式" r:id="rId11" imgW="114120" imgH="164880" progId="Equation.3">
                    <p:embed/>
                  </p:oleObj>
                </mc:Choice>
                <mc:Fallback>
                  <p:oleObj name="公式" r:id="rId11" imgW="114120" imgH="1648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20" y="672"/>
                          <a:ext cx="132" cy="19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rgbClr val="000000">
                                    <a:alpha val="74998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" name="Object 12"/>
            <p:cNvGraphicFramePr>
              <a:graphicFrameLocks noChangeAspect="1"/>
            </p:cNvGraphicFramePr>
            <p:nvPr/>
          </p:nvGraphicFramePr>
          <p:xfrm>
            <a:off x="3168" y="1248"/>
            <a:ext cx="137" cy="1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597" name="公式" r:id="rId13" imgW="126720" imgH="177480" progId="Equation.3">
                    <p:embed/>
                  </p:oleObj>
                </mc:Choice>
                <mc:Fallback>
                  <p:oleObj name="公式" r:id="rId13" imgW="126720" imgH="1774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68" y="1248"/>
                          <a:ext cx="137" cy="19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rgbClr val="000000">
                                    <a:alpha val="74998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" name="Object 13"/>
            <p:cNvGraphicFramePr>
              <a:graphicFrameLocks noChangeAspect="1"/>
            </p:cNvGraphicFramePr>
            <p:nvPr/>
          </p:nvGraphicFramePr>
          <p:xfrm>
            <a:off x="3504" y="1248"/>
            <a:ext cx="147" cy="1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598" name="公式" r:id="rId15" imgW="126720" imgH="164880" progId="Equation.3">
                    <p:embed/>
                  </p:oleObj>
                </mc:Choice>
                <mc:Fallback>
                  <p:oleObj name="公式" r:id="rId15" imgW="126720" imgH="1648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04" y="1248"/>
                          <a:ext cx="147" cy="19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rgbClr val="000000">
                                    <a:alpha val="74998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5" name="Object 14"/>
            <p:cNvGraphicFramePr>
              <a:graphicFrameLocks noChangeAspect="1"/>
            </p:cNvGraphicFramePr>
            <p:nvPr/>
          </p:nvGraphicFramePr>
          <p:xfrm>
            <a:off x="3792" y="1248"/>
            <a:ext cx="147" cy="1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599" name="公式" r:id="rId17" imgW="126720" imgH="164880" progId="Equation.3">
                    <p:embed/>
                  </p:oleObj>
                </mc:Choice>
                <mc:Fallback>
                  <p:oleObj name="公式" r:id="rId17" imgW="126720" imgH="1648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92" y="1248"/>
                          <a:ext cx="147" cy="19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rgbClr val="000000">
                                    <a:alpha val="74998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6" name="Object 15"/>
            <p:cNvGraphicFramePr>
              <a:graphicFrameLocks noChangeAspect="1"/>
            </p:cNvGraphicFramePr>
            <p:nvPr/>
          </p:nvGraphicFramePr>
          <p:xfrm>
            <a:off x="4176" y="1248"/>
            <a:ext cx="137" cy="1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600" name="公式" r:id="rId19" imgW="126720" imgH="177480" progId="Equation.3">
                    <p:embed/>
                  </p:oleObj>
                </mc:Choice>
                <mc:Fallback>
                  <p:oleObj name="公式" r:id="rId19" imgW="126720" imgH="1774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76" y="1248"/>
                          <a:ext cx="137" cy="19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rgbClr val="000000">
                                    <a:alpha val="74998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7" name="Object 16"/>
            <p:cNvGraphicFramePr>
              <a:graphicFrameLocks noChangeAspect="1"/>
            </p:cNvGraphicFramePr>
            <p:nvPr/>
          </p:nvGraphicFramePr>
          <p:xfrm>
            <a:off x="4560" y="1248"/>
            <a:ext cx="192" cy="16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601" name="公式" r:id="rId21" imgW="190440" imgH="164880" progId="Equation.3">
                    <p:embed/>
                  </p:oleObj>
                </mc:Choice>
                <mc:Fallback>
                  <p:oleObj name="公式" r:id="rId21" imgW="190440" imgH="1648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60" y="1248"/>
                          <a:ext cx="192" cy="16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rgbClr val="000000">
                                    <a:alpha val="74998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" name="Object 17"/>
            <p:cNvGraphicFramePr>
              <a:graphicFrameLocks noChangeAspect="1"/>
            </p:cNvGraphicFramePr>
            <p:nvPr/>
          </p:nvGraphicFramePr>
          <p:xfrm>
            <a:off x="4896" y="1248"/>
            <a:ext cx="192" cy="15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602" name="公式" r:id="rId23" imgW="203040" imgH="164880" progId="Equation.3">
                    <p:embed/>
                  </p:oleObj>
                </mc:Choice>
                <mc:Fallback>
                  <p:oleObj name="公式" r:id="rId23" imgW="203040" imgH="1648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96" y="1248"/>
                          <a:ext cx="192" cy="15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rgbClr val="000000">
                                    <a:alpha val="74998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9" name="Line 18"/>
            <p:cNvSpPr>
              <a:spLocks noChangeShapeType="1"/>
            </p:cNvSpPr>
            <p:nvPr/>
          </p:nvSpPr>
          <p:spPr bwMode="auto">
            <a:xfrm>
              <a:off x="4176" y="768"/>
              <a:ext cx="62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20" name="Object 19"/>
            <p:cNvGraphicFramePr>
              <a:graphicFrameLocks noChangeAspect="1"/>
            </p:cNvGraphicFramePr>
            <p:nvPr/>
          </p:nvGraphicFramePr>
          <p:xfrm>
            <a:off x="4032" y="528"/>
            <a:ext cx="960" cy="20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603" name="公式" r:id="rId25" imgW="825480" imgH="177480" progId="Equation.3">
                    <p:embed/>
                  </p:oleObj>
                </mc:Choice>
                <mc:Fallback>
                  <p:oleObj name="公式" r:id="rId25" imgW="825480" imgH="1774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32" y="528"/>
                          <a:ext cx="960" cy="20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rgbClr val="000000">
                                    <a:alpha val="74998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1" name="Group 24"/>
          <p:cNvGrpSpPr>
            <a:grpSpLocks/>
          </p:cNvGrpSpPr>
          <p:nvPr/>
        </p:nvGrpSpPr>
        <p:grpSpPr bwMode="auto">
          <a:xfrm>
            <a:off x="6457070" y="740957"/>
            <a:ext cx="5401994" cy="2791206"/>
            <a:chOff x="3072" y="1824"/>
            <a:chExt cx="2688" cy="1296"/>
          </a:xfrm>
        </p:grpSpPr>
        <p:grpSp>
          <p:nvGrpSpPr>
            <p:cNvPr id="22" name="Group 25"/>
            <p:cNvGrpSpPr>
              <a:grpSpLocks/>
            </p:cNvGrpSpPr>
            <p:nvPr/>
          </p:nvGrpSpPr>
          <p:grpSpPr bwMode="auto">
            <a:xfrm>
              <a:off x="3072" y="1824"/>
              <a:ext cx="2688" cy="1296"/>
              <a:chOff x="3072" y="1728"/>
              <a:chExt cx="2688" cy="1296"/>
            </a:xfrm>
          </p:grpSpPr>
          <p:pic>
            <p:nvPicPr>
              <p:cNvPr id="29" name="Picture 26"/>
              <p:cNvPicPr>
                <a:picLocks noChangeAspect="1" noChangeArrowheads="1"/>
              </p:cNvPicPr>
              <p:nvPr/>
            </p:nvPicPr>
            <p:blipFill>
              <a:blip r:embed="rId2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20" y="2064"/>
                <a:ext cx="2256" cy="9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30" name="Group 27"/>
              <p:cNvGrpSpPr>
                <a:grpSpLocks/>
              </p:cNvGrpSpPr>
              <p:nvPr/>
            </p:nvGrpSpPr>
            <p:grpSpPr bwMode="auto">
              <a:xfrm>
                <a:off x="3072" y="1728"/>
                <a:ext cx="2688" cy="1296"/>
                <a:chOff x="3072" y="192"/>
                <a:chExt cx="2688" cy="1296"/>
              </a:xfrm>
            </p:grpSpPr>
            <p:sp>
              <p:nvSpPr>
                <p:cNvPr id="31" name="Line 28"/>
                <p:cNvSpPr>
                  <a:spLocks noChangeShapeType="1"/>
                </p:cNvSpPr>
                <p:nvPr/>
              </p:nvSpPr>
              <p:spPr bwMode="auto">
                <a:xfrm>
                  <a:off x="3120" y="1008"/>
                  <a:ext cx="2448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2" name="Line 29"/>
                <p:cNvSpPr>
                  <a:spLocks noChangeShapeType="1"/>
                </p:cNvSpPr>
                <p:nvPr/>
              </p:nvSpPr>
              <p:spPr bwMode="auto">
                <a:xfrm>
                  <a:off x="3552" y="528"/>
                  <a:ext cx="0" cy="52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3" name="Line 30"/>
                <p:cNvSpPr>
                  <a:spLocks noChangeShapeType="1"/>
                </p:cNvSpPr>
                <p:nvPr/>
              </p:nvSpPr>
              <p:spPr bwMode="auto">
                <a:xfrm flipV="1">
                  <a:off x="3312" y="288"/>
                  <a:ext cx="0" cy="120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4" name="Line 31"/>
                <p:cNvSpPr>
                  <a:spLocks noChangeShapeType="1"/>
                </p:cNvSpPr>
                <p:nvPr/>
              </p:nvSpPr>
              <p:spPr bwMode="auto">
                <a:xfrm flipH="1">
                  <a:off x="3312" y="528"/>
                  <a:ext cx="240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graphicFrame>
              <p:nvGraphicFramePr>
                <p:cNvPr id="35" name="Object 32"/>
                <p:cNvGraphicFramePr>
                  <a:graphicFrameLocks noChangeAspect="1"/>
                </p:cNvGraphicFramePr>
                <p:nvPr/>
              </p:nvGraphicFramePr>
              <p:xfrm>
                <a:off x="3360" y="192"/>
                <a:ext cx="480" cy="218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22604" name="公式" r:id="rId28" imgW="444240" imgH="203040" progId="Equation.3">
                        <p:embed/>
                      </p:oleObj>
                    </mc:Choice>
                    <mc:Fallback>
                      <p:oleObj name="公式" r:id="rId28" imgW="444240" imgH="203040" progId="Equation.3">
                        <p:embed/>
                        <p:pic>
                          <p:nvPicPr>
                            <p:cNvPr id="0" name="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6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3360" y="192"/>
                              <a:ext cx="480" cy="218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blurRad="63500" dist="38099" dir="2700000" algn="ctr" rotWithShape="0">
                                      <a:srgbClr val="000000">
                                        <a:alpha val="74998"/>
                                      </a:srgbClr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36" name="Object 33"/>
                <p:cNvGraphicFramePr>
                  <a:graphicFrameLocks noChangeAspect="1"/>
                </p:cNvGraphicFramePr>
                <p:nvPr/>
              </p:nvGraphicFramePr>
              <p:xfrm>
                <a:off x="5270" y="1056"/>
                <a:ext cx="490" cy="189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22605" name="公式" r:id="rId29" imgW="457200" imgH="177480" progId="Equation.3">
                        <p:embed/>
                      </p:oleObj>
                    </mc:Choice>
                    <mc:Fallback>
                      <p:oleObj name="公式" r:id="rId29" imgW="457200" imgH="177480" progId="Equation.3">
                        <p:embed/>
                        <p:pic>
                          <p:nvPicPr>
                            <p:cNvPr id="0" name="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8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5270" y="1056"/>
                              <a:ext cx="490" cy="189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blurRad="63500" dist="38099" dir="2700000" algn="ctr" rotWithShape="0">
                                      <a:srgbClr val="000000">
                                        <a:alpha val="74998"/>
                                      </a:srgbClr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37" name="Object 34"/>
                <p:cNvGraphicFramePr>
                  <a:graphicFrameLocks noChangeAspect="1"/>
                </p:cNvGraphicFramePr>
                <p:nvPr/>
              </p:nvGraphicFramePr>
              <p:xfrm>
                <a:off x="3072" y="672"/>
                <a:ext cx="240" cy="176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22606" name="公式" r:id="rId30" imgW="241200" imgH="177480" progId="Equation.3">
                        <p:embed/>
                      </p:oleObj>
                    </mc:Choice>
                    <mc:Fallback>
                      <p:oleObj name="公式" r:id="rId30" imgW="241200" imgH="177480" progId="Equation.3">
                        <p:embed/>
                        <p:pic>
                          <p:nvPicPr>
                            <p:cNvPr id="0" name="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0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3072" y="672"/>
                              <a:ext cx="240" cy="176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blurRad="63500" dist="38099" dir="2700000" algn="ctr" rotWithShape="0">
                                      <a:srgbClr val="000000">
                                        <a:alpha val="74998"/>
                                      </a:srgbClr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38" name="Object 35"/>
                <p:cNvGraphicFramePr>
                  <a:graphicFrameLocks noChangeAspect="1"/>
                </p:cNvGraphicFramePr>
                <p:nvPr/>
              </p:nvGraphicFramePr>
              <p:xfrm>
                <a:off x="3120" y="432"/>
                <a:ext cx="132" cy="192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22607" name="公式" r:id="rId31" imgW="114120" imgH="164880" progId="Equation.3">
                        <p:embed/>
                      </p:oleObj>
                    </mc:Choice>
                    <mc:Fallback>
                      <p:oleObj name="公式" r:id="rId31" imgW="114120" imgH="164880" progId="Equation.3">
                        <p:embed/>
                        <p:pic>
                          <p:nvPicPr>
                            <p:cNvPr id="0" name="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2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3120" y="432"/>
                              <a:ext cx="132" cy="192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blurRad="63500" dist="38099" dir="2700000" algn="ctr" rotWithShape="0">
                                      <a:srgbClr val="000000">
                                        <a:alpha val="74998"/>
                                      </a:srgbClr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39" name="Object 36"/>
                <p:cNvGraphicFramePr>
                  <a:graphicFrameLocks noChangeAspect="1"/>
                </p:cNvGraphicFramePr>
                <p:nvPr/>
              </p:nvGraphicFramePr>
              <p:xfrm>
                <a:off x="3168" y="1008"/>
                <a:ext cx="137" cy="192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22608" name="公式" r:id="rId32" imgW="126720" imgH="177480" progId="Equation.3">
                        <p:embed/>
                      </p:oleObj>
                    </mc:Choice>
                    <mc:Fallback>
                      <p:oleObj name="公式" r:id="rId32" imgW="126720" imgH="177480" progId="Equation.3">
                        <p:embed/>
                        <p:pic>
                          <p:nvPicPr>
                            <p:cNvPr id="0" name="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3168" y="1008"/>
                              <a:ext cx="137" cy="192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blurRad="63500" dist="38099" dir="2700000" algn="ctr" rotWithShape="0">
                                      <a:srgbClr val="000000">
                                        <a:alpha val="74998"/>
                                      </a:srgbClr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40" name="Object 37"/>
                <p:cNvGraphicFramePr>
                  <a:graphicFrameLocks noChangeAspect="1"/>
                </p:cNvGraphicFramePr>
                <p:nvPr/>
              </p:nvGraphicFramePr>
              <p:xfrm>
                <a:off x="3504" y="1008"/>
                <a:ext cx="147" cy="192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22609" name="公式" r:id="rId33" imgW="126720" imgH="164880" progId="Equation.3">
                        <p:embed/>
                      </p:oleObj>
                    </mc:Choice>
                    <mc:Fallback>
                      <p:oleObj name="公式" r:id="rId33" imgW="126720" imgH="164880" progId="Equation.3">
                        <p:embed/>
                        <p:pic>
                          <p:nvPicPr>
                            <p:cNvPr id="0" name="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6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3504" y="1008"/>
                              <a:ext cx="147" cy="192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blurRad="63500" dist="38099" dir="2700000" algn="ctr" rotWithShape="0">
                                      <a:srgbClr val="000000">
                                        <a:alpha val="74998"/>
                                      </a:srgbClr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41" name="Object 38"/>
                <p:cNvGraphicFramePr>
                  <a:graphicFrameLocks noChangeAspect="1"/>
                </p:cNvGraphicFramePr>
                <p:nvPr/>
              </p:nvGraphicFramePr>
              <p:xfrm>
                <a:off x="3792" y="1008"/>
                <a:ext cx="147" cy="192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22610" name="公式" r:id="rId34" imgW="126720" imgH="164880" progId="Equation.3">
                        <p:embed/>
                      </p:oleObj>
                    </mc:Choice>
                    <mc:Fallback>
                      <p:oleObj name="公式" r:id="rId34" imgW="126720" imgH="164880" progId="Equation.3">
                        <p:embed/>
                        <p:pic>
                          <p:nvPicPr>
                            <p:cNvPr id="0" name="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8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3792" y="1008"/>
                              <a:ext cx="147" cy="192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blurRad="63500" dist="38099" dir="2700000" algn="ctr" rotWithShape="0">
                                      <a:srgbClr val="000000">
                                        <a:alpha val="74998"/>
                                      </a:srgbClr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42" name="Object 39"/>
                <p:cNvGraphicFramePr>
                  <a:graphicFrameLocks noChangeAspect="1"/>
                </p:cNvGraphicFramePr>
                <p:nvPr/>
              </p:nvGraphicFramePr>
              <p:xfrm>
                <a:off x="4176" y="1008"/>
                <a:ext cx="137" cy="192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22611" name="公式" r:id="rId35" imgW="126720" imgH="177480" progId="Equation.3">
                        <p:embed/>
                      </p:oleObj>
                    </mc:Choice>
                    <mc:Fallback>
                      <p:oleObj name="公式" r:id="rId35" imgW="126720" imgH="177480" progId="Equation.3">
                        <p:embed/>
                        <p:pic>
                          <p:nvPicPr>
                            <p:cNvPr id="0" name="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20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4176" y="1008"/>
                              <a:ext cx="137" cy="192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blurRad="63500" dist="38099" dir="2700000" algn="ctr" rotWithShape="0">
                                      <a:srgbClr val="000000">
                                        <a:alpha val="74998"/>
                                      </a:srgbClr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43" name="Object 40"/>
                <p:cNvGraphicFramePr>
                  <a:graphicFrameLocks noChangeAspect="1"/>
                </p:cNvGraphicFramePr>
                <p:nvPr/>
              </p:nvGraphicFramePr>
              <p:xfrm>
                <a:off x="4560" y="1008"/>
                <a:ext cx="192" cy="165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22612" name="公式" r:id="rId36" imgW="190440" imgH="164880" progId="Equation.3">
                        <p:embed/>
                      </p:oleObj>
                    </mc:Choice>
                    <mc:Fallback>
                      <p:oleObj name="公式" r:id="rId36" imgW="190440" imgH="164880" progId="Equation.3">
                        <p:embed/>
                        <p:pic>
                          <p:nvPicPr>
                            <p:cNvPr id="0" name="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22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4560" y="1008"/>
                              <a:ext cx="192" cy="165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blurRad="63500" dist="38099" dir="2700000" algn="ctr" rotWithShape="0">
                                      <a:srgbClr val="000000">
                                        <a:alpha val="74998"/>
                                      </a:srgbClr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44" name="Object 41"/>
                <p:cNvGraphicFramePr>
                  <a:graphicFrameLocks noChangeAspect="1"/>
                </p:cNvGraphicFramePr>
                <p:nvPr/>
              </p:nvGraphicFramePr>
              <p:xfrm>
                <a:off x="4896" y="1008"/>
                <a:ext cx="192" cy="156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22613" name="公式" r:id="rId37" imgW="203040" imgH="164880" progId="Equation.3">
                        <p:embed/>
                      </p:oleObj>
                    </mc:Choice>
                    <mc:Fallback>
                      <p:oleObj name="公式" r:id="rId37" imgW="203040" imgH="164880" progId="Equation.3">
                        <p:embed/>
                        <p:pic>
                          <p:nvPicPr>
                            <p:cNvPr id="0" name="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2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4896" y="1008"/>
                              <a:ext cx="192" cy="156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blurRad="63500" dist="38099" dir="2700000" algn="ctr" rotWithShape="0">
                                      <a:srgbClr val="000000">
                                        <a:alpha val="74998"/>
                                      </a:srgbClr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sp>
              <p:nvSpPr>
                <p:cNvPr id="45" name="Line 42"/>
                <p:cNvSpPr>
                  <a:spLocks noChangeShapeType="1"/>
                </p:cNvSpPr>
                <p:nvPr/>
              </p:nvSpPr>
              <p:spPr bwMode="auto">
                <a:xfrm>
                  <a:off x="4176" y="528"/>
                  <a:ext cx="62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graphicFrame>
              <p:nvGraphicFramePr>
                <p:cNvPr id="46" name="Object 43"/>
                <p:cNvGraphicFramePr>
                  <a:graphicFrameLocks noChangeAspect="1"/>
                </p:cNvGraphicFramePr>
                <p:nvPr/>
              </p:nvGraphicFramePr>
              <p:xfrm>
                <a:off x="4032" y="288"/>
                <a:ext cx="960" cy="205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22614" name="公式" r:id="rId38" imgW="825480" imgH="177480" progId="Equation.3">
                        <p:embed/>
                      </p:oleObj>
                    </mc:Choice>
                    <mc:Fallback>
                      <p:oleObj name="公式" r:id="rId38" imgW="825480" imgH="177480" progId="Equation.3">
                        <p:embed/>
                        <p:pic>
                          <p:nvPicPr>
                            <p:cNvPr id="0" name="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26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4032" y="288"/>
                              <a:ext cx="960" cy="205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blurRad="63500" dist="38099" dir="2700000" algn="ctr" rotWithShape="0">
                                      <a:srgbClr val="000000">
                                        <a:alpha val="74998"/>
                                      </a:srgbClr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</p:grpSp>
        <p:grpSp>
          <p:nvGrpSpPr>
            <p:cNvPr id="23" name="Group 44"/>
            <p:cNvGrpSpPr>
              <a:grpSpLocks/>
            </p:cNvGrpSpPr>
            <p:nvPr/>
          </p:nvGrpSpPr>
          <p:grpSpPr bwMode="auto">
            <a:xfrm>
              <a:off x="4896" y="2112"/>
              <a:ext cx="532" cy="384"/>
              <a:chOff x="4896" y="2496"/>
              <a:chExt cx="532" cy="384"/>
            </a:xfrm>
          </p:grpSpPr>
          <p:graphicFrame>
            <p:nvGraphicFramePr>
              <p:cNvPr id="27" name="Object 45"/>
              <p:cNvGraphicFramePr>
                <a:graphicFrameLocks noChangeAspect="1"/>
              </p:cNvGraphicFramePr>
              <p:nvPr/>
            </p:nvGraphicFramePr>
            <p:xfrm>
              <a:off x="4992" y="2496"/>
              <a:ext cx="436" cy="34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2615" name="公式" r:id="rId39" imgW="469800" imgH="368280" progId="Equation.3">
                      <p:embed/>
                    </p:oleObj>
                  </mc:Choice>
                  <mc:Fallback>
                    <p:oleObj name="公式" r:id="rId39" imgW="469800" imgH="368280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992" y="2496"/>
                            <a:ext cx="436" cy="34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blurRad="63500" dist="38099" dir="2700000" algn="ctr" rotWithShape="0">
                                    <a:srgbClr val="000000">
                                      <a:alpha val="74998"/>
                                    </a:srgbClr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28" name="Line 46"/>
              <p:cNvSpPr>
                <a:spLocks noChangeShapeType="1"/>
              </p:cNvSpPr>
              <p:nvPr/>
            </p:nvSpPr>
            <p:spPr bwMode="auto">
              <a:xfrm flipV="1">
                <a:off x="4896" y="2736"/>
                <a:ext cx="192" cy="1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24" name="Group 47"/>
            <p:cNvGrpSpPr>
              <a:grpSpLocks/>
            </p:cNvGrpSpPr>
            <p:nvPr/>
          </p:nvGrpSpPr>
          <p:grpSpPr bwMode="auto">
            <a:xfrm>
              <a:off x="3744" y="2208"/>
              <a:ext cx="432" cy="192"/>
              <a:chOff x="3792" y="2544"/>
              <a:chExt cx="432" cy="192"/>
            </a:xfrm>
          </p:grpSpPr>
          <p:graphicFrame>
            <p:nvGraphicFramePr>
              <p:cNvPr id="25" name="Object 48"/>
              <p:cNvGraphicFramePr>
                <a:graphicFrameLocks noChangeAspect="1"/>
              </p:cNvGraphicFramePr>
              <p:nvPr/>
            </p:nvGraphicFramePr>
            <p:xfrm>
              <a:off x="3888" y="2544"/>
              <a:ext cx="336" cy="179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2616" name="公式" r:id="rId41" imgW="330120" imgH="177480" progId="Equation.3">
                      <p:embed/>
                    </p:oleObj>
                  </mc:Choice>
                  <mc:Fallback>
                    <p:oleObj name="公式" r:id="rId41" imgW="330120" imgH="177480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888" y="2544"/>
                            <a:ext cx="336" cy="179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blurRad="63500" dist="38099" dir="2700000" algn="ctr" rotWithShape="0">
                                    <a:srgbClr val="000000">
                                      <a:alpha val="74998"/>
                                    </a:srgbClr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26" name="Line 49"/>
              <p:cNvSpPr>
                <a:spLocks noChangeShapeType="1"/>
              </p:cNvSpPr>
              <p:nvPr/>
            </p:nvSpPr>
            <p:spPr bwMode="auto">
              <a:xfrm flipV="1">
                <a:off x="3792" y="2688"/>
                <a:ext cx="96" cy="4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本框 47"/>
              <p:cNvSpPr txBox="1"/>
              <p:nvPr/>
            </p:nvSpPr>
            <p:spPr>
              <a:xfrm>
                <a:off x="692158" y="1315937"/>
                <a:ext cx="5082609" cy="8273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𝑦</m:t>
                      </m:r>
                      <m:r>
                        <a:rPr kumimoji="1" lang="en-US" altLang="zh-CN" sz="28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=0.01</m:t>
                      </m:r>
                      <m:func>
                        <m:funcPr>
                          <m:ctrlPr>
                            <a:rPr kumimoji="1" lang="en-US" altLang="zh-C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2800" b="0" i="0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kumimoji="1" lang="mr-IN" altLang="zh-CN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kumimoji="1" lang="en-US" altLang="zh-CN" sz="2800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zh-CN" sz="2800" i="1">
                                      <a:latin typeface="Cambria Math" charset="0"/>
                                    </a:rPr>
                                    <m:t>5</m:t>
                                  </m:r>
                                  <m:r>
                                    <a:rPr kumimoji="1" lang="en-US" altLang="zh-CN" sz="28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kumimoji="1" lang="en-US" altLang="zh-CN" sz="28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3</m:t>
                                  </m:r>
                                </m:den>
                              </m:f>
                              <m:r>
                                <a:rPr kumimoji="1" lang="en-US" altLang="zh-CN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𝑡</m:t>
                              </m:r>
                              <m:r>
                                <a:rPr kumimoji="1" lang="en-US" altLang="zh-CN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kumimoji="1" lang="en-US" altLang="zh-CN" sz="2800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zh-CN" sz="2800" i="1">
                                      <a:latin typeface="Cambria Math" charset="0"/>
                                    </a:rPr>
                                    <m:t>50</m:t>
                                  </m:r>
                                  <m:r>
                                    <a:rPr kumimoji="1" lang="en-US" altLang="zh-CN" sz="28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kumimoji="1" lang="en-US" altLang="zh-CN" sz="28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3</m:t>
                                  </m:r>
                                </m:den>
                              </m:f>
                              <m:r>
                                <a:rPr kumimoji="1" lang="en-US" altLang="zh-CN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  <m:r>
                                <a:rPr kumimoji="1" lang="en-US" altLang="zh-CN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kumimoji="1" lang="en-US" altLang="zh-CN" sz="2800" b="0" i="1" smtClean="0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zh-CN" sz="280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kumimoji="1" lang="en-US" altLang="zh-CN" sz="28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3</m:t>
                                  </m:r>
                                </m:den>
                              </m:f>
                            </m:e>
                          </m:d>
                        </m:e>
                      </m:func>
                      <m:r>
                        <a:rPr kumimoji="1" lang="en-US" altLang="zh-CN" sz="28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 </m:t>
                      </m:r>
                    </m:oMath>
                  </m:oMathPara>
                </a14:m>
                <a:endParaRPr kumimoji="1"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8" name="文本框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158" y="1315937"/>
                <a:ext cx="5082609" cy="827342"/>
              </a:xfrm>
              <a:prstGeom prst="rect">
                <a:avLst/>
              </a:prstGeom>
              <a:blipFill rotWithShape="0">
                <a:blip r:embed="rId4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本框 48"/>
              <p:cNvSpPr txBox="1"/>
              <p:nvPr/>
            </p:nvSpPr>
            <p:spPr>
              <a:xfrm>
                <a:off x="411728" y="2157125"/>
                <a:ext cx="271016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800" b="1" i="1" smtClean="0">
                        <a:solidFill>
                          <a:schemeClr val="tx1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𝒕</m:t>
                    </m:r>
                    <m:r>
                      <a:rPr lang="en-US" altLang="zh-CN" sz="2800" b="1" i="1" smtClean="0">
                        <a:solidFill>
                          <a:schemeClr val="tx1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=</m:t>
                    </m:r>
                    <m:r>
                      <a:rPr lang="en-US" altLang="zh-CN" sz="2800" b="1" i="1" smtClean="0">
                        <a:solidFill>
                          <a:schemeClr val="tx1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𝟑</m:t>
                    </m:r>
                    <m:r>
                      <a:rPr lang="en-US" altLang="zh-CN" sz="2800" b="1" i="1" smtClean="0">
                        <a:solidFill>
                          <a:schemeClr val="tx1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𝑻</m:t>
                    </m:r>
                    <m:r>
                      <a:rPr lang="en-US" altLang="zh-CN" sz="2800" b="1" i="1" smtClean="0">
                        <a:solidFill>
                          <a:schemeClr val="tx1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/</m:t>
                    </m:r>
                    <m:r>
                      <a:rPr lang="en-US" altLang="zh-CN" sz="2800" b="1" i="1" smtClean="0">
                        <a:solidFill>
                          <a:schemeClr val="tx1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𝟒</m:t>
                    </m:r>
                  </m:oMath>
                </a14:m>
                <a:r>
                  <a:rPr lang="zh-CN" altLang="en-US" sz="2800" b="1" dirty="0" smtClean="0">
                    <a:solidFill>
                      <a:schemeClr val="tx1"/>
                    </a:solidFill>
                    <a:latin typeface="SimHei" charset="-122"/>
                    <a:ea typeface="SimHei" charset="-122"/>
                    <a:cs typeface="SimHei" charset="-122"/>
                  </a:rPr>
                  <a:t>时刻：</a:t>
                </a:r>
                <a:endParaRPr lang="zh-CN" altLang="en-US" sz="2800" b="1" dirty="0">
                  <a:solidFill>
                    <a:schemeClr val="tx1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49" name="文本框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728" y="2157125"/>
                <a:ext cx="2710165" cy="523220"/>
              </a:xfrm>
              <a:prstGeom prst="rect">
                <a:avLst/>
              </a:prstGeom>
              <a:blipFill rotWithShape="0">
                <a:blip r:embed="rId44"/>
                <a:stretch>
                  <a:fillRect t="-15116" r="-3378" b="-290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文本框 49"/>
              <p:cNvSpPr txBox="1"/>
              <p:nvPr/>
            </p:nvSpPr>
            <p:spPr>
              <a:xfrm>
                <a:off x="2987307" y="2229320"/>
                <a:ext cx="142987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0" i="1" smtClean="0">
                          <a:latin typeface="Cambria Math" charset="0"/>
                        </a:rPr>
                        <m:t>𝑇</m:t>
                      </m:r>
                      <m:r>
                        <a:rPr kumimoji="1" lang="en-US" altLang="zh-CN" sz="2800" b="0" i="1" smtClean="0">
                          <a:latin typeface="Cambria Math" charset="0"/>
                        </a:rPr>
                        <m:t>=1.2</m:t>
                      </m:r>
                      <m:r>
                        <a:rPr kumimoji="1" lang="en-US" altLang="zh-CN" sz="2800" b="0" i="1" smtClean="0">
                          <a:latin typeface="Cambria Math" charset="0"/>
                        </a:rPr>
                        <m:t>𝑠</m:t>
                      </m:r>
                    </m:oMath>
                  </m:oMathPara>
                </a14:m>
                <a:endParaRPr kumimoji="1"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0" name="文本框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7307" y="2229320"/>
                <a:ext cx="1429879" cy="430887"/>
              </a:xfrm>
              <a:prstGeom prst="rect">
                <a:avLst/>
              </a:prstGeom>
              <a:blipFill rotWithShape="0">
                <a:blip r:embed="rId4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文本框 50"/>
              <p:cNvSpPr txBox="1"/>
              <p:nvPr/>
            </p:nvSpPr>
            <p:spPr>
              <a:xfrm>
                <a:off x="4771622" y="2229320"/>
                <a:ext cx="135864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0" i="1" smtClean="0">
                          <a:latin typeface="Cambria Math" charset="0"/>
                        </a:rPr>
                        <m:t>𝑡</m:t>
                      </m:r>
                      <m:r>
                        <a:rPr kumimoji="1" lang="en-US" altLang="zh-CN" sz="2800" b="0" i="1" smtClean="0">
                          <a:latin typeface="Cambria Math" charset="0"/>
                        </a:rPr>
                        <m:t>=0.9</m:t>
                      </m:r>
                      <m:r>
                        <a:rPr kumimoji="1" lang="en-US" altLang="zh-CN" sz="2800" b="0" i="1" smtClean="0">
                          <a:latin typeface="Cambria Math" charset="0"/>
                        </a:rPr>
                        <m:t>𝑠</m:t>
                      </m:r>
                    </m:oMath>
                  </m:oMathPara>
                </a14:m>
                <a:endParaRPr kumimoji="1"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1" name="文本框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1622" y="2229320"/>
                <a:ext cx="1358642" cy="430887"/>
              </a:xfrm>
              <a:prstGeom prst="rect">
                <a:avLst/>
              </a:prstGeom>
              <a:blipFill rotWithShape="0">
                <a:blip r:embed="rId4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文本框 51"/>
              <p:cNvSpPr txBox="1"/>
              <p:nvPr/>
            </p:nvSpPr>
            <p:spPr>
              <a:xfrm>
                <a:off x="692157" y="2843441"/>
                <a:ext cx="4423583" cy="8273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𝑦</m:t>
                      </m:r>
                      <m:r>
                        <a:rPr kumimoji="1" lang="en-US" altLang="zh-CN" sz="28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=0.01</m:t>
                      </m:r>
                      <m:func>
                        <m:funcPr>
                          <m:ctrlPr>
                            <a:rPr kumimoji="1" lang="en-US" altLang="zh-C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2800" b="0" i="0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kumimoji="1" lang="mr-IN" altLang="zh-CN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kumimoji="1" lang="en-US" altLang="zh-CN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zh-CN" sz="2800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11</m:t>
                                  </m:r>
                                  <m:r>
                                    <a:rPr kumimoji="1" lang="en-US" altLang="zh-CN" sz="2800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kumimoji="1" lang="en-US" altLang="zh-CN" sz="2800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6</m:t>
                                  </m:r>
                                </m:den>
                              </m:f>
                              <m:r>
                                <a:rPr kumimoji="1" lang="en-US" altLang="zh-CN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kumimoji="1" lang="en-US" altLang="zh-CN" sz="2800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zh-CN" sz="2800" i="1">
                                      <a:latin typeface="Cambria Math" charset="0"/>
                                    </a:rPr>
                                    <m:t>50</m:t>
                                  </m:r>
                                  <m:r>
                                    <a:rPr kumimoji="1" lang="en-US" altLang="zh-CN" sz="28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kumimoji="1" lang="en-US" altLang="zh-CN" sz="28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3</m:t>
                                  </m:r>
                                </m:den>
                              </m:f>
                              <m:r>
                                <a:rPr kumimoji="1" lang="en-US" altLang="zh-CN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  <m:r>
                        <a:rPr kumimoji="1" lang="en-US" altLang="zh-CN" sz="28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 </m:t>
                      </m:r>
                    </m:oMath>
                  </m:oMathPara>
                </a14:m>
                <a:endParaRPr kumimoji="1"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2" name="文本框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157" y="2843441"/>
                <a:ext cx="4423583" cy="827342"/>
              </a:xfrm>
              <a:prstGeom prst="rect">
                <a:avLst/>
              </a:prstGeom>
              <a:blipFill rotWithShape="0">
                <a:blip r:embed="rId4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文本框 52"/>
              <p:cNvSpPr txBox="1"/>
              <p:nvPr/>
            </p:nvSpPr>
            <p:spPr>
              <a:xfrm>
                <a:off x="411727" y="3717162"/>
                <a:ext cx="446064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800" b="1" i="1" smtClean="0">
                        <a:solidFill>
                          <a:schemeClr val="tx1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𝒙</m:t>
                    </m:r>
                    <m:r>
                      <a:rPr lang="en-US" altLang="zh-CN" sz="2800" b="1" i="1" smtClean="0">
                        <a:solidFill>
                          <a:schemeClr val="tx1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=</m:t>
                    </m:r>
                    <m:r>
                      <a:rPr lang="en-US" altLang="zh-CN" sz="2800" b="1" i="1" smtClean="0">
                        <a:solidFill>
                          <a:schemeClr val="tx1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𝟐</m:t>
                    </m:r>
                    <m:r>
                      <a:rPr lang="en-US" altLang="zh-CN" sz="2800" b="1" i="1" smtClean="0">
                        <a:solidFill>
                          <a:schemeClr val="tx1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𝒄𝒎</m:t>
                    </m:r>
                  </m:oMath>
                </a14:m>
                <a:r>
                  <a:rPr lang="zh-CN" altLang="en-US" sz="2800" b="1" dirty="0" smtClean="0">
                    <a:solidFill>
                      <a:schemeClr val="tx1"/>
                    </a:solidFill>
                    <a:latin typeface="SimHei" charset="-122"/>
                    <a:ea typeface="SimHei" charset="-122"/>
                    <a:cs typeface="SimHei" charset="-122"/>
                  </a:rPr>
                  <a:t>处质点振动方程：</a:t>
                </a:r>
                <a:endParaRPr lang="zh-CN" altLang="en-US" sz="2800" b="1" dirty="0">
                  <a:solidFill>
                    <a:schemeClr val="tx1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53" name="文本框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727" y="3717162"/>
                <a:ext cx="4460645" cy="523220"/>
              </a:xfrm>
              <a:prstGeom prst="rect">
                <a:avLst/>
              </a:prstGeom>
              <a:blipFill rotWithShape="0">
                <a:blip r:embed="rId48"/>
                <a:stretch>
                  <a:fillRect t="-15116" r="-1505" b="-290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文本框 53"/>
              <p:cNvSpPr txBox="1"/>
              <p:nvPr/>
            </p:nvSpPr>
            <p:spPr>
              <a:xfrm>
                <a:off x="4804609" y="3533684"/>
                <a:ext cx="4120680" cy="8273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𝑦</m:t>
                      </m:r>
                      <m:sSub>
                        <m:sSubPr>
                          <m:ctrlPr>
                            <a:rPr kumimoji="1" lang="en-US" altLang="zh-C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8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|</m:t>
                          </m:r>
                        </m:e>
                        <m:sub>
                          <m:r>
                            <a:rPr kumimoji="1" lang="en-US" altLang="zh-CN" sz="28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𝑥</m:t>
                          </m:r>
                          <m:r>
                            <a:rPr kumimoji="1" lang="en-US" altLang="zh-CN" sz="28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=0.02</m:t>
                          </m:r>
                        </m:sub>
                      </m:sSub>
                      <m:r>
                        <a:rPr kumimoji="1" lang="en-US" altLang="zh-CN" sz="28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=0.01</m:t>
                      </m:r>
                      <m:func>
                        <m:funcPr>
                          <m:ctrlPr>
                            <a:rPr kumimoji="1" lang="en-US" altLang="zh-C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2800" b="0" i="0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kumimoji="1" lang="mr-IN" altLang="zh-CN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kumimoji="1" lang="en-US" altLang="zh-CN" sz="2800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zh-CN" sz="2800" i="1">
                                      <a:latin typeface="Cambria Math" charset="0"/>
                                    </a:rPr>
                                    <m:t>5</m:t>
                                  </m:r>
                                  <m:r>
                                    <a:rPr kumimoji="1" lang="en-US" altLang="zh-CN" sz="28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kumimoji="1" lang="en-US" altLang="zh-CN" sz="28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3</m:t>
                                  </m:r>
                                </m:den>
                              </m:f>
                              <m:r>
                                <a:rPr kumimoji="1" lang="en-US" altLang="zh-CN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  <m:r>
                        <a:rPr kumimoji="1" lang="en-US" altLang="zh-CN" sz="28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 </m:t>
                      </m:r>
                    </m:oMath>
                  </m:oMathPara>
                </a14:m>
                <a:endParaRPr kumimoji="1"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4" name="文本框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4609" y="3533684"/>
                <a:ext cx="4120680" cy="827342"/>
              </a:xfrm>
              <a:prstGeom prst="rect">
                <a:avLst/>
              </a:prstGeom>
              <a:blipFill rotWithShape="0">
                <a:blip r:embed="rId4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文本框 54"/>
              <p:cNvSpPr txBox="1"/>
              <p:nvPr/>
            </p:nvSpPr>
            <p:spPr>
              <a:xfrm>
                <a:off x="958016" y="4388080"/>
                <a:ext cx="5497467" cy="10174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0" i="1" smtClean="0">
                          <a:latin typeface="Cambria Math" charset="0"/>
                        </a:rPr>
                        <m:t>𝑣</m:t>
                      </m:r>
                      <m:r>
                        <a:rPr kumimoji="1" lang="en-US" altLang="zh-CN" sz="28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kumimoji="1" lang="hr-HR" altLang="zh-CN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kumimoji="1" lang="mr-IN" altLang="zh-CN" sz="2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mr-IN" altLang="zh-CN" sz="28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r>
                                    <a:rPr kumimoji="1" lang="en-US" altLang="zh-CN" sz="2800" i="1">
                                      <a:latin typeface="Cambria Math" charset="0"/>
                                    </a:rPr>
                                    <m:t>𝑦</m:t>
                                  </m:r>
                                </m:num>
                                <m:den>
                                  <m:r>
                                    <a:rPr kumimoji="1" lang="en-US" altLang="zh-CN" sz="28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r>
                                    <a:rPr kumimoji="1" lang="en-US" altLang="zh-CN" sz="2800" i="1">
                                      <a:latin typeface="Cambria Math" charset="0"/>
                                    </a:rPr>
                                    <m:t>𝑡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kumimoji="1" lang="en-US" altLang="zh-CN" sz="28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𝑥</m:t>
                          </m:r>
                          <m:r>
                            <a:rPr kumimoji="1" lang="en-US" altLang="zh-CN" sz="28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=0.02</m:t>
                          </m:r>
                        </m:sub>
                      </m:sSub>
                      <m:r>
                        <a:rPr kumimoji="1" lang="en-US" altLang="zh-CN" sz="28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=−</m:t>
                      </m:r>
                      <m:f>
                        <m:fPr>
                          <m:ctrlPr>
                            <a:rPr kumimoji="1" lang="en-US" altLang="zh-C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CN" sz="28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0.05</m:t>
                          </m:r>
                          <m:r>
                            <a:rPr kumimoji="1" lang="en-US" altLang="zh-CN" sz="28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𝜋</m:t>
                          </m:r>
                        </m:num>
                        <m:den>
                          <m:r>
                            <a:rPr kumimoji="1" lang="en-US" altLang="zh-CN" sz="28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3</m:t>
                          </m:r>
                        </m:den>
                      </m:f>
                      <m:func>
                        <m:funcPr>
                          <m:ctrlPr>
                            <a:rPr kumimoji="1" lang="en-US" altLang="zh-C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2800" b="0" i="0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kumimoji="1" lang="mr-IN" altLang="zh-CN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kumimoji="1" lang="en-US" altLang="zh-CN" sz="2800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zh-CN" sz="2800" i="1">
                                      <a:latin typeface="Cambria Math" charset="0"/>
                                    </a:rPr>
                                    <m:t>5</m:t>
                                  </m:r>
                                  <m:r>
                                    <a:rPr kumimoji="1" lang="en-US" altLang="zh-CN" sz="28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kumimoji="1" lang="en-US" altLang="zh-CN" sz="28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3</m:t>
                                  </m:r>
                                </m:den>
                              </m:f>
                              <m:r>
                                <a:rPr kumimoji="1" lang="en-US" altLang="zh-CN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  <m:r>
                        <a:rPr kumimoji="1" lang="en-US" altLang="zh-CN" sz="28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 </m:t>
                      </m:r>
                    </m:oMath>
                  </m:oMathPara>
                </a14:m>
                <a:endParaRPr kumimoji="1"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5" name="文本框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8016" y="4388080"/>
                <a:ext cx="5497467" cy="1017458"/>
              </a:xfrm>
              <a:prstGeom prst="rect">
                <a:avLst/>
              </a:prstGeom>
              <a:blipFill rotWithShape="0">
                <a:blip r:embed="rId5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文本框 55"/>
              <p:cNvSpPr txBox="1"/>
              <p:nvPr/>
            </p:nvSpPr>
            <p:spPr>
              <a:xfrm>
                <a:off x="1001046" y="5508100"/>
                <a:ext cx="5917133" cy="117634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0" i="1" smtClean="0">
                          <a:latin typeface="Cambria Math" charset="0"/>
                        </a:rPr>
                        <m:t>𝑎</m:t>
                      </m:r>
                      <m:r>
                        <a:rPr kumimoji="1" lang="en-US" altLang="zh-CN" sz="28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kumimoji="1" lang="hr-HR" altLang="zh-CN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kumimoji="1" lang="mr-IN" altLang="zh-CN" sz="2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kumimoji="1" lang="mr-IN" altLang="zh-CN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mr-IN" altLang="zh-CN" sz="280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𝜕</m:t>
                                      </m:r>
                                    </m:e>
                                    <m:sup>
                                      <m:r>
                                        <a:rPr kumimoji="1" lang="en-US" altLang="zh-CN" sz="2800" i="1"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kumimoji="1" lang="en-US" altLang="zh-CN" sz="2800" i="1">
                                      <a:latin typeface="Cambria Math" charset="0"/>
                                    </a:rPr>
                                    <m:t>𝑦</m:t>
                                  </m:r>
                                </m:num>
                                <m:den>
                                  <m:r>
                                    <a:rPr kumimoji="1" lang="en-US" altLang="zh-CN" sz="280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p>
                                    <m:sSupPr>
                                      <m:ctrlPr>
                                        <a:rPr kumimoji="1" lang="en-US" altLang="zh-CN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zh-CN" sz="2800" i="1">
                                          <a:latin typeface="Cambria Math" charset="0"/>
                                        </a:rPr>
                                        <m:t>𝑡</m:t>
                                      </m:r>
                                    </m:e>
                                    <m:sup>
                                      <m:r>
                                        <a:rPr kumimoji="1" lang="en-US" altLang="zh-CN" sz="2800" i="1"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  <m:sub>
                          <m:r>
                            <a:rPr kumimoji="1" lang="en-US" altLang="zh-CN" sz="28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𝑥</m:t>
                          </m:r>
                          <m:r>
                            <a:rPr kumimoji="1" lang="en-US" altLang="zh-CN" sz="28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=0.02</m:t>
                          </m:r>
                        </m:sub>
                      </m:sSub>
                      <m:r>
                        <a:rPr kumimoji="1" lang="en-US" altLang="zh-CN" sz="28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=−</m:t>
                      </m:r>
                      <m:f>
                        <m:fPr>
                          <m:ctrlPr>
                            <a:rPr kumimoji="1" lang="en-US" altLang="zh-CN" sz="28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CN" sz="2800" b="0" i="1" smtClean="0">
                              <a:latin typeface="Cambria Math" charset="0"/>
                            </a:rPr>
                            <m:t>0.25</m:t>
                          </m:r>
                          <m:sSup>
                            <m:sSupPr>
                              <m:ctrlPr>
                                <a:rPr kumimoji="1"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kumimoji="1" lang="en-US" altLang="zh-CN" sz="2800" b="0" i="1" smtClean="0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9</m:t>
                          </m:r>
                        </m:den>
                      </m:f>
                      <m:func>
                        <m:funcPr>
                          <m:ctrlPr>
                            <a:rPr kumimoji="1" lang="en-US" altLang="zh-C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2800" b="0" i="0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kumimoji="1" lang="mr-IN" altLang="zh-CN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kumimoji="1" lang="en-US" altLang="zh-CN" sz="2800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zh-CN" sz="2800" i="1">
                                      <a:latin typeface="Cambria Math" charset="0"/>
                                    </a:rPr>
                                    <m:t>5</m:t>
                                  </m:r>
                                  <m:r>
                                    <a:rPr kumimoji="1" lang="en-US" altLang="zh-CN" sz="28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kumimoji="1" lang="en-US" altLang="zh-CN" sz="28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3</m:t>
                                  </m:r>
                                </m:den>
                              </m:f>
                              <m:r>
                                <a:rPr kumimoji="1" lang="en-US" altLang="zh-CN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  <m:r>
                        <a:rPr kumimoji="1" lang="en-US" altLang="zh-CN" sz="28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 </m:t>
                      </m:r>
                    </m:oMath>
                  </m:oMathPara>
                </a14:m>
                <a:endParaRPr kumimoji="1"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6" name="文本框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046" y="5508100"/>
                <a:ext cx="5917133" cy="1176348"/>
              </a:xfrm>
              <a:prstGeom prst="rect">
                <a:avLst/>
              </a:prstGeom>
              <a:blipFill rotWithShape="0">
                <a:blip r:embed="rId5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文本框 56"/>
              <p:cNvSpPr txBox="1"/>
              <p:nvPr/>
            </p:nvSpPr>
            <p:spPr>
              <a:xfrm>
                <a:off x="9220193" y="3778582"/>
                <a:ext cx="97033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𝑦</m:t>
                      </m:r>
                      <m:r>
                        <a:rPr kumimoji="1" lang="en-US" altLang="zh-CN" sz="28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=0</m:t>
                      </m:r>
                    </m:oMath>
                  </m:oMathPara>
                </a14:m>
                <a:endParaRPr kumimoji="1"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7" name="文本框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0193" y="3778582"/>
                <a:ext cx="970330" cy="430887"/>
              </a:xfrm>
              <a:prstGeom prst="rect">
                <a:avLst/>
              </a:prstGeom>
              <a:blipFill rotWithShape="0">
                <a:blip r:embed="rId5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文本框 57"/>
              <p:cNvSpPr txBox="1"/>
              <p:nvPr/>
            </p:nvSpPr>
            <p:spPr>
              <a:xfrm>
                <a:off x="7822175" y="4491182"/>
                <a:ext cx="3733010" cy="8182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𝑣</m:t>
                      </m:r>
                      <m:r>
                        <a:rPr kumimoji="1" lang="en-US" altLang="zh-CN" sz="28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CN" sz="28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0.05</m:t>
                          </m:r>
                          <m:r>
                            <a:rPr kumimoji="1" lang="en-US" altLang="zh-CN" sz="28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𝜋</m:t>
                          </m:r>
                        </m:num>
                        <m:den>
                          <m:r>
                            <a:rPr kumimoji="1" lang="en-US" altLang="zh-CN" sz="28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3</m:t>
                          </m:r>
                        </m:den>
                      </m:f>
                      <m:r>
                        <a:rPr kumimoji="1" lang="en-US" altLang="zh-CN" sz="2800" b="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=0.052 </m:t>
                      </m:r>
                      <m:r>
                        <a:rPr kumimoji="1" lang="en-US" altLang="zh-CN" sz="2800" b="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𝑚</m:t>
                      </m:r>
                      <m:r>
                        <a:rPr kumimoji="1" lang="en-US" altLang="zh-CN" sz="2800" b="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/</m:t>
                      </m:r>
                      <m:r>
                        <a:rPr kumimoji="1" lang="en-US" altLang="zh-CN" sz="2800" b="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𝑠</m:t>
                      </m:r>
                    </m:oMath>
                  </m:oMathPara>
                </a14:m>
                <a:endParaRPr kumimoji="1"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8" name="文本框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2175" y="4491182"/>
                <a:ext cx="3733010" cy="818237"/>
              </a:xfrm>
              <a:prstGeom prst="rect">
                <a:avLst/>
              </a:prstGeom>
              <a:blipFill rotWithShape="0">
                <a:blip r:embed="rId5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文本框 58"/>
              <p:cNvSpPr txBox="1"/>
              <p:nvPr/>
            </p:nvSpPr>
            <p:spPr>
              <a:xfrm>
                <a:off x="8725802" y="5809712"/>
                <a:ext cx="97295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𝑎</m:t>
                      </m:r>
                      <m:r>
                        <a:rPr kumimoji="1" lang="en-US" altLang="zh-CN" sz="28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=0</m:t>
                      </m:r>
                    </m:oMath>
                  </m:oMathPara>
                </a14:m>
                <a:endParaRPr kumimoji="1"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9" name="文本框 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5802" y="5809712"/>
                <a:ext cx="972959" cy="430887"/>
              </a:xfrm>
              <a:prstGeom prst="rect">
                <a:avLst/>
              </a:prstGeom>
              <a:blipFill rotWithShape="0">
                <a:blip r:embed="rId5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06087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49" grpId="0"/>
      <p:bldP spid="50" grpId="0"/>
      <p:bldP spid="51" grpId="0"/>
      <p:bldP spid="52" grpId="0"/>
      <p:bldP spid="53" grpId="0"/>
      <p:bldP spid="54" grpId="0"/>
      <p:bldP spid="55" grpId="0"/>
      <p:bldP spid="56" grpId="0"/>
      <p:bldP spid="57" grpId="0"/>
      <p:bldP spid="58" grpId="0"/>
      <p:bldP spid="5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/>
              <p:cNvSpPr txBox="1"/>
              <p:nvPr/>
            </p:nvSpPr>
            <p:spPr>
              <a:xfrm>
                <a:off x="411728" y="332994"/>
                <a:ext cx="6033703" cy="954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800" b="1" dirty="0" smtClean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</a:rPr>
                  <a:t>(4)</a:t>
                </a:r>
                <a:r>
                  <a:rPr lang="zh-CN" altLang="en-US" sz="2800" b="1" dirty="0" smtClean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</a:rPr>
                  <a:t>若图为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solidFill>
                          <a:srgbClr val="7030A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𝒕</m:t>
                    </m:r>
                    <m:r>
                      <a:rPr lang="en-US" altLang="zh-CN" sz="2800" b="1" i="1" smtClean="0">
                        <a:solidFill>
                          <a:srgbClr val="7030A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=</m:t>
                    </m:r>
                    <m:r>
                      <a:rPr lang="en-US" altLang="zh-CN" sz="2800" b="1" i="1" smtClean="0">
                        <a:solidFill>
                          <a:srgbClr val="7030A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𝟎</m:t>
                    </m:r>
                    <m:r>
                      <a:rPr lang="en-US" altLang="zh-CN" sz="2800" b="1" i="1" smtClean="0">
                        <a:solidFill>
                          <a:srgbClr val="7030A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.</m:t>
                    </m:r>
                    <m:r>
                      <a:rPr lang="en-US" altLang="zh-CN" sz="2800" b="1" i="1" smtClean="0">
                        <a:solidFill>
                          <a:srgbClr val="7030A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𝟐</m:t>
                    </m:r>
                    <m:r>
                      <a:rPr lang="en-US" altLang="zh-CN" sz="2800" b="1" i="1" smtClean="0">
                        <a:solidFill>
                          <a:srgbClr val="7030A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𝒔</m:t>
                    </m:r>
                  </m:oMath>
                </a14:m>
                <a:r>
                  <a:rPr lang="zh-CN" altLang="en-US" sz="2800" b="1" dirty="0" smtClean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</a:rPr>
                  <a:t>时刻的波形曲线，</a:t>
                </a:r>
                <a:endParaRPr lang="en-US" altLang="zh-CN" sz="2800" b="1" dirty="0" smtClean="0">
                  <a:solidFill>
                    <a:srgbClr val="7030A0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  <a:p>
                <a:r>
                  <a:rPr lang="zh-CN" altLang="en-US" sz="2800" b="1" dirty="0" smtClean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</a:rPr>
                  <a:t>波函数会如何变化？</a:t>
                </a:r>
                <a:endParaRPr lang="zh-CN" altLang="en-US" sz="2800" b="1" dirty="0">
                  <a:solidFill>
                    <a:srgbClr val="7030A0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728" y="332994"/>
                <a:ext cx="6033703" cy="954107"/>
              </a:xfrm>
              <a:prstGeom prst="rect">
                <a:avLst/>
              </a:prstGeom>
              <a:blipFill rotWithShape="0">
                <a:blip r:embed="rId3"/>
                <a:stretch>
                  <a:fillRect l="-2123" t="-8333" r="-708" b="-173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/>
          <p:cNvGrpSpPr>
            <a:grpSpLocks/>
          </p:cNvGrpSpPr>
          <p:nvPr/>
        </p:nvGrpSpPr>
        <p:grpSpPr bwMode="auto">
          <a:xfrm>
            <a:off x="6218086" y="417401"/>
            <a:ext cx="5290906" cy="2702912"/>
            <a:chOff x="3072" y="432"/>
            <a:chExt cx="2688" cy="1296"/>
          </a:xfrm>
        </p:grpSpPr>
        <p:pic>
          <p:nvPicPr>
            <p:cNvPr id="4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20" y="768"/>
              <a:ext cx="2304" cy="9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Line 4"/>
            <p:cNvSpPr>
              <a:spLocks noChangeShapeType="1"/>
            </p:cNvSpPr>
            <p:nvPr/>
          </p:nvSpPr>
          <p:spPr bwMode="auto">
            <a:xfrm>
              <a:off x="3120" y="1248"/>
              <a:ext cx="244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" name="Line 5"/>
            <p:cNvSpPr>
              <a:spLocks noChangeShapeType="1"/>
            </p:cNvSpPr>
            <p:nvPr/>
          </p:nvSpPr>
          <p:spPr bwMode="auto">
            <a:xfrm>
              <a:off x="3552" y="768"/>
              <a:ext cx="0" cy="52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" name="Line 6"/>
            <p:cNvSpPr>
              <a:spLocks noChangeShapeType="1"/>
            </p:cNvSpPr>
            <p:nvPr/>
          </p:nvSpPr>
          <p:spPr bwMode="auto">
            <a:xfrm flipV="1">
              <a:off x="3312" y="528"/>
              <a:ext cx="0" cy="12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" name="Line 7"/>
            <p:cNvSpPr>
              <a:spLocks noChangeShapeType="1"/>
            </p:cNvSpPr>
            <p:nvPr/>
          </p:nvSpPr>
          <p:spPr bwMode="auto">
            <a:xfrm flipH="1">
              <a:off x="3312" y="768"/>
              <a:ext cx="24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9" name="Object 8"/>
            <p:cNvGraphicFramePr>
              <a:graphicFrameLocks noChangeAspect="1"/>
            </p:cNvGraphicFramePr>
            <p:nvPr/>
          </p:nvGraphicFramePr>
          <p:xfrm>
            <a:off x="3360" y="432"/>
            <a:ext cx="480" cy="21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879" name="公式" r:id="rId5" imgW="444240" imgH="203040" progId="Equation.3">
                    <p:embed/>
                  </p:oleObj>
                </mc:Choice>
                <mc:Fallback>
                  <p:oleObj name="公式" r:id="rId5" imgW="444240" imgH="2030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60" y="432"/>
                          <a:ext cx="480" cy="21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rgbClr val="000000">
                                    <a:alpha val="74998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" name="Object 9"/>
            <p:cNvGraphicFramePr>
              <a:graphicFrameLocks noChangeAspect="1"/>
            </p:cNvGraphicFramePr>
            <p:nvPr/>
          </p:nvGraphicFramePr>
          <p:xfrm>
            <a:off x="5270" y="1296"/>
            <a:ext cx="490" cy="18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880" name="公式" r:id="rId7" imgW="457200" imgH="177480" progId="Equation.3">
                    <p:embed/>
                  </p:oleObj>
                </mc:Choice>
                <mc:Fallback>
                  <p:oleObj name="公式" r:id="rId7" imgW="457200" imgH="1774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270" y="1296"/>
                          <a:ext cx="490" cy="18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rgbClr val="000000">
                                    <a:alpha val="74998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" name="Object 10"/>
            <p:cNvGraphicFramePr>
              <a:graphicFrameLocks noChangeAspect="1"/>
            </p:cNvGraphicFramePr>
            <p:nvPr/>
          </p:nvGraphicFramePr>
          <p:xfrm>
            <a:off x="3072" y="912"/>
            <a:ext cx="240" cy="17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881" name="公式" r:id="rId9" imgW="241200" imgH="177480" progId="Equation.3">
                    <p:embed/>
                  </p:oleObj>
                </mc:Choice>
                <mc:Fallback>
                  <p:oleObj name="公式" r:id="rId9" imgW="241200" imgH="1774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72" y="912"/>
                          <a:ext cx="240" cy="17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rgbClr val="000000">
                                    <a:alpha val="74998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2" name="Object 11"/>
            <p:cNvGraphicFramePr>
              <a:graphicFrameLocks noChangeAspect="1"/>
            </p:cNvGraphicFramePr>
            <p:nvPr/>
          </p:nvGraphicFramePr>
          <p:xfrm>
            <a:off x="3120" y="672"/>
            <a:ext cx="132" cy="1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882" name="公式" r:id="rId11" imgW="114120" imgH="164880" progId="Equation.3">
                    <p:embed/>
                  </p:oleObj>
                </mc:Choice>
                <mc:Fallback>
                  <p:oleObj name="公式" r:id="rId11" imgW="114120" imgH="1648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20" y="672"/>
                          <a:ext cx="132" cy="19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rgbClr val="000000">
                                    <a:alpha val="74998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" name="Object 12"/>
            <p:cNvGraphicFramePr>
              <a:graphicFrameLocks noChangeAspect="1"/>
            </p:cNvGraphicFramePr>
            <p:nvPr/>
          </p:nvGraphicFramePr>
          <p:xfrm>
            <a:off x="3168" y="1248"/>
            <a:ext cx="137" cy="1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883" name="公式" r:id="rId13" imgW="126720" imgH="177480" progId="Equation.3">
                    <p:embed/>
                  </p:oleObj>
                </mc:Choice>
                <mc:Fallback>
                  <p:oleObj name="公式" r:id="rId13" imgW="126720" imgH="1774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68" y="1248"/>
                          <a:ext cx="137" cy="19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rgbClr val="000000">
                                    <a:alpha val="74998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" name="Object 13"/>
            <p:cNvGraphicFramePr>
              <a:graphicFrameLocks noChangeAspect="1"/>
            </p:cNvGraphicFramePr>
            <p:nvPr/>
          </p:nvGraphicFramePr>
          <p:xfrm>
            <a:off x="3504" y="1248"/>
            <a:ext cx="147" cy="1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884" name="公式" r:id="rId15" imgW="126720" imgH="164880" progId="Equation.3">
                    <p:embed/>
                  </p:oleObj>
                </mc:Choice>
                <mc:Fallback>
                  <p:oleObj name="公式" r:id="rId15" imgW="126720" imgH="1648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04" y="1248"/>
                          <a:ext cx="147" cy="19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rgbClr val="000000">
                                    <a:alpha val="74998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5" name="Object 14"/>
            <p:cNvGraphicFramePr>
              <a:graphicFrameLocks noChangeAspect="1"/>
            </p:cNvGraphicFramePr>
            <p:nvPr/>
          </p:nvGraphicFramePr>
          <p:xfrm>
            <a:off x="3792" y="1248"/>
            <a:ext cx="147" cy="1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885" name="公式" r:id="rId17" imgW="126720" imgH="164880" progId="Equation.3">
                    <p:embed/>
                  </p:oleObj>
                </mc:Choice>
                <mc:Fallback>
                  <p:oleObj name="公式" r:id="rId17" imgW="126720" imgH="1648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92" y="1248"/>
                          <a:ext cx="147" cy="19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rgbClr val="000000">
                                    <a:alpha val="74998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6" name="Object 15"/>
            <p:cNvGraphicFramePr>
              <a:graphicFrameLocks noChangeAspect="1"/>
            </p:cNvGraphicFramePr>
            <p:nvPr/>
          </p:nvGraphicFramePr>
          <p:xfrm>
            <a:off x="4176" y="1248"/>
            <a:ext cx="137" cy="1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886" name="公式" r:id="rId19" imgW="126720" imgH="177480" progId="Equation.3">
                    <p:embed/>
                  </p:oleObj>
                </mc:Choice>
                <mc:Fallback>
                  <p:oleObj name="公式" r:id="rId19" imgW="126720" imgH="1774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76" y="1248"/>
                          <a:ext cx="137" cy="19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rgbClr val="000000">
                                    <a:alpha val="74998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7" name="Object 16"/>
            <p:cNvGraphicFramePr>
              <a:graphicFrameLocks noChangeAspect="1"/>
            </p:cNvGraphicFramePr>
            <p:nvPr/>
          </p:nvGraphicFramePr>
          <p:xfrm>
            <a:off x="4560" y="1248"/>
            <a:ext cx="192" cy="16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887" name="公式" r:id="rId21" imgW="190440" imgH="164880" progId="Equation.3">
                    <p:embed/>
                  </p:oleObj>
                </mc:Choice>
                <mc:Fallback>
                  <p:oleObj name="公式" r:id="rId21" imgW="190440" imgH="1648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60" y="1248"/>
                          <a:ext cx="192" cy="16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rgbClr val="000000">
                                    <a:alpha val="74998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" name="Object 17"/>
            <p:cNvGraphicFramePr>
              <a:graphicFrameLocks noChangeAspect="1"/>
            </p:cNvGraphicFramePr>
            <p:nvPr/>
          </p:nvGraphicFramePr>
          <p:xfrm>
            <a:off x="4896" y="1248"/>
            <a:ext cx="192" cy="15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888" name="公式" r:id="rId23" imgW="203040" imgH="164880" progId="Equation.3">
                    <p:embed/>
                  </p:oleObj>
                </mc:Choice>
                <mc:Fallback>
                  <p:oleObj name="公式" r:id="rId23" imgW="203040" imgH="1648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96" y="1248"/>
                          <a:ext cx="192" cy="15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rgbClr val="000000">
                                    <a:alpha val="74998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9" name="Line 18"/>
            <p:cNvSpPr>
              <a:spLocks noChangeShapeType="1"/>
            </p:cNvSpPr>
            <p:nvPr/>
          </p:nvSpPr>
          <p:spPr bwMode="auto">
            <a:xfrm>
              <a:off x="4176" y="768"/>
              <a:ext cx="62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20" name="Object 19"/>
            <p:cNvGraphicFramePr>
              <a:graphicFrameLocks noChangeAspect="1"/>
            </p:cNvGraphicFramePr>
            <p:nvPr/>
          </p:nvGraphicFramePr>
          <p:xfrm>
            <a:off x="4032" y="528"/>
            <a:ext cx="960" cy="20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889" name="公式" r:id="rId25" imgW="825480" imgH="177480" progId="Equation.3">
                    <p:embed/>
                  </p:oleObj>
                </mc:Choice>
                <mc:Fallback>
                  <p:oleObj name="公式" r:id="rId25" imgW="825480" imgH="1774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32" y="528"/>
                          <a:ext cx="960" cy="20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rgbClr val="000000">
                                    <a:alpha val="74998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1" name="文本框 20"/>
          <p:cNvSpPr txBox="1"/>
          <p:nvPr/>
        </p:nvSpPr>
        <p:spPr>
          <a:xfrm>
            <a:off x="411728" y="1457235"/>
            <a:ext cx="3416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 smtClean="0">
                <a:latin typeface="SimHei" charset="-122"/>
                <a:ea typeface="SimHei" charset="-122"/>
                <a:cs typeface="SimHei" charset="-122"/>
              </a:rPr>
              <a:t>波函数可以改写为：</a:t>
            </a:r>
            <a:endParaRPr lang="zh-CN" altLang="en-US" sz="2800" b="1" dirty="0">
              <a:solidFill>
                <a:schemeClr val="tx1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/>
              <p:cNvSpPr txBox="1"/>
              <p:nvPr/>
            </p:nvSpPr>
            <p:spPr>
              <a:xfrm>
                <a:off x="591627" y="2287511"/>
                <a:ext cx="477085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𝑦</m:t>
                      </m:r>
                      <m:r>
                        <a:rPr kumimoji="1" lang="en-US" altLang="zh-CN" sz="28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=</m:t>
                      </m:r>
                      <m:r>
                        <a:rPr kumimoji="1" lang="en-US" altLang="zh-CN" sz="28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𝐴</m:t>
                      </m:r>
                      <m:func>
                        <m:funcPr>
                          <m:ctrlPr>
                            <a:rPr kumimoji="1" lang="en-US" altLang="zh-C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2800" b="0" i="0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kumimoji="1" lang="mr-IN" altLang="zh-CN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mr-IN" altLang="zh-CN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𝜔</m:t>
                              </m:r>
                              <m:d>
                                <m:dPr>
                                  <m:ctrlPr>
                                    <a:rPr kumimoji="1" lang="mr-IN" altLang="zh-CN" sz="2800" i="1" smtClean="0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sz="28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𝑡</m:t>
                                  </m:r>
                                  <m:r>
                                    <a:rPr kumimoji="1" lang="en-US" altLang="zh-CN" sz="28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kumimoji="1" lang="en-US" altLang="zh-CN" sz="2800" b="0" i="1" smtClean="0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sz="2800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kumimoji="1" lang="en-US" altLang="zh-CN" sz="2800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kumimoji="1" lang="en-US" altLang="zh-CN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−</m:t>
                              </m:r>
                              <m:r>
                                <a:rPr kumimoji="1" lang="en-US" altLang="zh-CN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𝑘𝑥</m:t>
                              </m:r>
                              <m:r>
                                <a:rPr kumimoji="1" lang="en-US" altLang="zh-CN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+</m:t>
                              </m:r>
                              <m:r>
                                <a:rPr kumimoji="1" lang="en-US" altLang="zh-CN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𝜑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kumimoji="1"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文本框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627" y="2287511"/>
                <a:ext cx="4770857" cy="430887"/>
              </a:xfrm>
              <a:prstGeom prst="rect">
                <a:avLst/>
              </a:prstGeom>
              <a:blipFill rotWithShape="0"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/>
              <p:cNvSpPr txBox="1"/>
              <p:nvPr/>
            </p:nvSpPr>
            <p:spPr>
              <a:xfrm>
                <a:off x="894830" y="3211195"/>
                <a:ext cx="5890139" cy="82977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=0.01</m:t>
                      </m:r>
                      <m:func>
                        <m:funcPr>
                          <m:ctrlPr>
                            <a:rPr kumimoji="1" lang="en-US" altLang="zh-C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2800" b="0" i="0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kumimoji="1" lang="mr-IN" altLang="zh-CN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kumimoji="1" lang="en-US" altLang="zh-CN" sz="2800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zh-CN" sz="2800" i="1">
                                      <a:latin typeface="Cambria Math" charset="0"/>
                                    </a:rPr>
                                    <m:t>5</m:t>
                                  </m:r>
                                  <m:r>
                                    <a:rPr kumimoji="1" lang="en-US" altLang="zh-CN" sz="28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kumimoji="1" lang="en-US" altLang="zh-CN" sz="28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3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kumimoji="1" lang="mr-IN" altLang="zh-CN" sz="2800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sz="28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𝑡</m:t>
                                  </m:r>
                                  <m:r>
                                    <a:rPr kumimoji="1" lang="en-US" altLang="zh-CN" sz="28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−0.2</m:t>
                                  </m:r>
                                </m:e>
                              </m:d>
                              <m:r>
                                <a:rPr kumimoji="1" lang="en-US" altLang="zh-CN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kumimoji="1" lang="en-US" altLang="zh-CN" sz="2800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zh-CN" sz="2800" i="1">
                                      <a:latin typeface="Cambria Math" charset="0"/>
                                    </a:rPr>
                                    <m:t>50</m:t>
                                  </m:r>
                                  <m:r>
                                    <a:rPr kumimoji="1" lang="en-US" altLang="zh-CN" sz="28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kumimoji="1" lang="en-US" altLang="zh-CN" sz="28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3</m:t>
                                  </m:r>
                                </m:den>
                              </m:f>
                              <m:r>
                                <a:rPr kumimoji="1" lang="en-US" altLang="zh-CN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  <m:r>
                                <a:rPr kumimoji="1" lang="en-US" altLang="zh-CN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kumimoji="1" lang="en-US" altLang="zh-CN" sz="2800" b="0" i="1" smtClean="0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zh-CN" sz="28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kumimoji="1" lang="en-US" altLang="zh-CN" sz="28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3</m:t>
                                  </m:r>
                                </m:den>
                              </m:f>
                            </m:e>
                          </m:d>
                        </m:e>
                      </m:func>
                      <m:r>
                        <a:rPr kumimoji="1" lang="en-US" altLang="zh-CN" sz="28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 </m:t>
                      </m:r>
                    </m:oMath>
                  </m:oMathPara>
                </a14:m>
                <a:endParaRPr kumimoji="1"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文本框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830" y="3211195"/>
                <a:ext cx="5890139" cy="829779"/>
              </a:xfrm>
              <a:prstGeom prst="rect">
                <a:avLst/>
              </a:prstGeom>
              <a:blipFill rotWithShape="0"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/>
              <p:cNvSpPr txBox="1"/>
              <p:nvPr/>
            </p:nvSpPr>
            <p:spPr>
              <a:xfrm>
                <a:off x="1049079" y="4415764"/>
                <a:ext cx="4801827" cy="8273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𝑦</m:t>
                      </m:r>
                      <m:r>
                        <a:rPr kumimoji="1" lang="en-US" altLang="zh-CN" sz="28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=0.01</m:t>
                      </m:r>
                      <m:func>
                        <m:funcPr>
                          <m:ctrlPr>
                            <a:rPr kumimoji="1" lang="en-US" altLang="zh-C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2800" b="0" i="0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kumimoji="1" lang="mr-IN" altLang="zh-CN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kumimoji="1" lang="en-US" altLang="zh-CN" sz="2800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zh-CN" sz="2800" i="1">
                                      <a:latin typeface="Cambria Math" charset="0"/>
                                    </a:rPr>
                                    <m:t>5</m:t>
                                  </m:r>
                                  <m:r>
                                    <a:rPr kumimoji="1" lang="en-US" altLang="zh-CN" sz="28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kumimoji="1" lang="en-US" altLang="zh-CN" sz="28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3</m:t>
                                  </m:r>
                                </m:den>
                              </m:f>
                              <m:r>
                                <a:rPr kumimoji="1" lang="en-US" altLang="zh-CN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𝑡</m:t>
                              </m:r>
                              <m:r>
                                <a:rPr kumimoji="1" lang="en-US" altLang="zh-CN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kumimoji="1" lang="en-US" altLang="zh-CN" sz="2800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zh-CN" sz="2800" i="1">
                                      <a:latin typeface="Cambria Math" charset="0"/>
                                    </a:rPr>
                                    <m:t>50</m:t>
                                  </m:r>
                                  <m:r>
                                    <a:rPr kumimoji="1" lang="en-US" altLang="zh-CN" sz="28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kumimoji="1" lang="en-US" altLang="zh-CN" sz="28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3</m:t>
                                  </m:r>
                                </m:den>
                              </m:f>
                              <m:r>
                                <a:rPr kumimoji="1" lang="en-US" altLang="zh-CN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  <m:r>
                        <a:rPr kumimoji="1" lang="en-US" altLang="zh-CN" sz="28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 </m:t>
                      </m:r>
                      <m:r>
                        <a:rPr kumimoji="1" lang="en-US" altLang="zh-CN" sz="28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𝑚</m:t>
                      </m:r>
                    </m:oMath>
                  </m:oMathPara>
                </a14:m>
                <a:endParaRPr kumimoji="1"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文本框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9079" y="4415764"/>
                <a:ext cx="4801827" cy="827342"/>
              </a:xfrm>
              <a:prstGeom prst="rect">
                <a:avLst/>
              </a:prstGeom>
              <a:blipFill rotWithShape="0"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/>
              <p:cNvSpPr txBox="1"/>
              <p:nvPr/>
            </p:nvSpPr>
            <p:spPr>
              <a:xfrm>
                <a:off x="392851" y="4503526"/>
                <a:ext cx="522579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4800" b="1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∴</m:t>
                      </m:r>
                    </m:oMath>
                  </m:oMathPara>
                </a14:m>
                <a:endParaRPr kumimoji="1" lang="zh-CN" altLang="en-US" sz="36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" name="文本框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851" y="4503526"/>
                <a:ext cx="522579" cy="738664"/>
              </a:xfrm>
              <a:prstGeom prst="rect">
                <a:avLst/>
              </a:prstGeom>
              <a:blipFill rotWithShape="0"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03461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4" grpId="0"/>
      <p:bldP spid="25" grpId="0"/>
      <p:bldP spid="2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68188" y="332662"/>
            <a:ext cx="46987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 smtClean="0">
                <a:solidFill>
                  <a:srgbClr val="7030A0"/>
                </a:solidFill>
                <a:latin typeface="SimHei" charset="-122"/>
                <a:ea typeface="SimHei" charset="-122"/>
                <a:cs typeface="SimHei" charset="-122"/>
              </a:rPr>
              <a:t>在介质中传播的是什么？</a:t>
            </a:r>
            <a:endParaRPr lang="zh-CN" altLang="en-US" sz="3200" b="1" dirty="0">
              <a:solidFill>
                <a:srgbClr val="7030A0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68188" y="917437"/>
            <a:ext cx="79816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 smtClean="0">
                <a:latin typeface="SimHei" charset="-122"/>
                <a:ea typeface="SimHei" charset="-122"/>
                <a:cs typeface="SimHei" charset="-122"/>
              </a:rPr>
              <a:t>是物质微元的</a:t>
            </a:r>
            <a:r>
              <a:rPr lang="zh-CN" altLang="en-US" sz="3200" b="1" dirty="0" smtClean="0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运动状态</a:t>
            </a:r>
            <a:r>
              <a:rPr lang="zh-CN" altLang="en-US" sz="3200" b="1" dirty="0" smtClean="0">
                <a:latin typeface="SimHei" charset="-122"/>
                <a:ea typeface="SimHei" charset="-122"/>
                <a:cs typeface="SimHei" charset="-122"/>
              </a:rPr>
              <a:t>，而不是物质本身。</a:t>
            </a:r>
            <a:endParaRPr lang="zh-CN" altLang="en-US" sz="3200" b="1" dirty="0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68188" y="1506218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 smtClean="0">
                <a:solidFill>
                  <a:srgbClr val="7030A0"/>
                </a:solidFill>
                <a:latin typeface="SimHei" charset="-122"/>
                <a:ea typeface="SimHei" charset="-122"/>
                <a:cs typeface="SimHei" charset="-122"/>
              </a:rPr>
              <a:t>例：“随波逐流”</a:t>
            </a:r>
            <a:endParaRPr lang="zh-CN" altLang="en-US" sz="3200" b="1" dirty="0">
              <a:solidFill>
                <a:srgbClr val="7030A0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935804" y="1502212"/>
            <a:ext cx="42883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 smtClean="0">
                <a:solidFill>
                  <a:srgbClr val="C00000"/>
                </a:solidFill>
                <a:latin typeface="SimHei" charset="-122"/>
                <a:ea typeface="SimHei" charset="-122"/>
                <a:cs typeface="SimHei" charset="-122"/>
              </a:rPr>
              <a:t>波和流动</a:t>
            </a:r>
            <a:r>
              <a:rPr lang="zh-CN" altLang="en-US" sz="3200" b="1" dirty="0">
                <a:solidFill>
                  <a:srgbClr val="C00000"/>
                </a:solidFill>
                <a:latin typeface="SimHei" charset="-122"/>
                <a:ea typeface="SimHei" charset="-122"/>
                <a:cs typeface="SimHei" charset="-122"/>
              </a:rPr>
              <a:t>是有区别的</a:t>
            </a:r>
            <a:r>
              <a:rPr lang="zh-CN" altLang="en-US" sz="3200" b="1" dirty="0" smtClean="0">
                <a:solidFill>
                  <a:srgbClr val="C00000"/>
                </a:solidFill>
                <a:latin typeface="SimHei" charset="-122"/>
                <a:ea typeface="SimHei" charset="-122"/>
                <a:cs typeface="SimHei" charset="-122"/>
              </a:rPr>
              <a:t>。</a:t>
            </a:r>
            <a:endParaRPr lang="zh-CN" altLang="en-US" sz="3200" b="1" dirty="0">
              <a:solidFill>
                <a:srgbClr val="C00000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892" y="2773362"/>
            <a:ext cx="3621314" cy="3621314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878557" y="2094999"/>
            <a:ext cx="30572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 smtClean="0">
                <a:latin typeface="SimHei" charset="-122"/>
                <a:ea typeface="SimHei" charset="-122"/>
                <a:cs typeface="SimHei" charset="-122"/>
              </a:rPr>
              <a:t>随波：振动状态</a:t>
            </a:r>
            <a:endParaRPr lang="zh-CN" altLang="en-US" sz="3200" b="1" dirty="0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253127" y="2086987"/>
            <a:ext cx="30572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 smtClean="0">
                <a:latin typeface="SimHei" charset="-122"/>
                <a:ea typeface="SimHei" charset="-122"/>
                <a:cs typeface="SimHei" charset="-122"/>
              </a:rPr>
              <a:t>逐流：水的运动</a:t>
            </a:r>
            <a:endParaRPr lang="zh-CN" altLang="en-US" sz="3200" b="1" dirty="0">
              <a:latin typeface="SimHei" charset="-122"/>
              <a:ea typeface="SimHei" charset="-122"/>
              <a:cs typeface="SimHei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3100" y="2773362"/>
            <a:ext cx="4702113" cy="3308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52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7" grpId="0"/>
      <p:bldP spid="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40052" y="327174"/>
            <a:ext cx="24416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 smtClean="0">
                <a:solidFill>
                  <a:srgbClr val="7030A0"/>
                </a:solidFill>
                <a:latin typeface="SimHei" charset="-122"/>
                <a:ea typeface="SimHei" charset="-122"/>
                <a:cs typeface="SimHei" charset="-122"/>
              </a:rPr>
              <a:t>三 波动方程</a:t>
            </a:r>
            <a:endParaRPr lang="zh-CN" altLang="en-US" sz="3200" b="1" dirty="0">
              <a:solidFill>
                <a:srgbClr val="7030A0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5397730" y="439718"/>
                <a:ext cx="4617739" cy="843436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𝑦</m:t>
                      </m:r>
                      <m:r>
                        <a:rPr kumimoji="1" lang="en-US" altLang="zh-CN" sz="32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=</m:t>
                      </m:r>
                      <m:r>
                        <a:rPr kumimoji="1" lang="en-US" altLang="zh-CN" sz="32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𝐴</m:t>
                      </m:r>
                      <m:func>
                        <m:funcPr>
                          <m:ctrlPr>
                            <a:rPr kumimoji="1" lang="en-US" altLang="zh-CN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3200" b="0" i="0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kumimoji="1" lang="mr-IN" altLang="zh-CN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3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𝜔</m:t>
                              </m:r>
                              <m:d>
                                <m:dPr>
                                  <m:ctrlPr>
                                    <a:rPr kumimoji="1" lang="mr-IN" altLang="zh-CN" sz="3200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sz="3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𝑡</m:t>
                                  </m:r>
                                  <m:r>
                                    <a:rPr kumimoji="1" lang="en-US" altLang="zh-CN" sz="3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kumimoji="1" lang="en-US" altLang="zh-CN" sz="3200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kumimoji="1" lang="en-US" altLang="zh-CN" sz="32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num>
                                    <m:den>
                                      <m:r>
                                        <a:rPr kumimoji="1" lang="en-US" altLang="zh-CN" sz="32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𝑢</m:t>
                                      </m:r>
                                    </m:den>
                                  </m:f>
                                </m:e>
                              </m:d>
                              <m:r>
                                <a:rPr kumimoji="1" lang="en-US" altLang="zh-CN" sz="3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+</m:t>
                              </m:r>
                              <m:r>
                                <a:rPr kumimoji="1" lang="en-US" altLang="zh-CN" sz="3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𝜑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kumimoji="1" lang="zh-CN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7730" y="439718"/>
                <a:ext cx="4617739" cy="843436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440052" y="911949"/>
                <a:ext cx="4352474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3200" b="1" dirty="0" smtClean="0">
                    <a:latin typeface="SimHei" charset="-122"/>
                    <a:ea typeface="SimHei" charset="-122"/>
                    <a:cs typeface="SimHei" charset="-122"/>
                  </a:rPr>
                  <a:t>分别对</a:t>
                </a:r>
                <a14:m>
                  <m:oMath xmlns:m="http://schemas.openxmlformats.org/officeDocument/2006/math">
                    <m:r>
                      <a:rPr lang="en-US" altLang="zh-CN" sz="3200" b="1" i="1">
                        <a:latin typeface="Cambria Math" charset="0"/>
                        <a:ea typeface="SimHei" charset="-122"/>
                        <a:cs typeface="SimHei" charset="-122"/>
                      </a:rPr>
                      <m:t>𝒙</m:t>
                    </m:r>
                  </m:oMath>
                </a14:m>
                <a:r>
                  <a:rPr lang="zh-CN" altLang="en-US" sz="3200" b="1" dirty="0" smtClean="0">
                    <a:latin typeface="SimHei" charset="-122"/>
                    <a:ea typeface="SimHei" charset="-122"/>
                    <a:cs typeface="SimHei" charset="-122"/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sz="3200" b="1" i="1" smtClean="0">
                        <a:latin typeface="Cambria Math" charset="0"/>
                        <a:ea typeface="SimHei" charset="-122"/>
                        <a:cs typeface="SimHei" charset="-122"/>
                      </a:rPr>
                      <m:t>𝒕</m:t>
                    </m:r>
                  </m:oMath>
                </a14:m>
                <a:r>
                  <a:rPr lang="zh-CN" altLang="en-US" sz="3200" b="1" dirty="0" smtClean="0">
                    <a:latin typeface="SimHei" charset="-122"/>
                    <a:ea typeface="SimHei" charset="-122"/>
                    <a:cs typeface="SimHei" charset="-122"/>
                  </a:rPr>
                  <a:t>两次求导：</a:t>
                </a:r>
                <a:endParaRPr lang="zh-CN" altLang="en-US" sz="3200" b="1" dirty="0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052" y="911949"/>
                <a:ext cx="4352474" cy="584775"/>
              </a:xfrm>
              <a:prstGeom prst="rect">
                <a:avLst/>
              </a:prstGeom>
              <a:blipFill rotWithShape="0">
                <a:blip r:embed="rId3"/>
                <a:stretch>
                  <a:fillRect l="-3501" t="-16667" r="-1681" b="-302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1098195" y="1496724"/>
                <a:ext cx="5900846" cy="1018164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mr-IN" altLang="zh-CN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1" lang="mr-IN" altLang="zh-CN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mr-IN" altLang="zh-CN" sz="32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kumimoji="1" lang="en-US" altLang="zh-CN" sz="32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1" lang="en-US" altLang="zh-CN" sz="3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𝑦</m:t>
                          </m:r>
                        </m:num>
                        <m:den>
                          <m:r>
                            <a:rPr kumimoji="1" lang="mr-IN" altLang="zh-CN" sz="3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mr-IN" altLang="zh-CN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32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kumimoji="1" lang="en-US" altLang="zh-CN" sz="32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kumimoji="1" lang="en-US" altLang="zh-CN" sz="32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=−</m:t>
                      </m:r>
                      <m:r>
                        <a:rPr kumimoji="1" lang="en-US" altLang="zh-CN" sz="32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𝐴</m:t>
                      </m:r>
                      <m:sSup>
                        <m:sSupPr>
                          <m:ctrlPr>
                            <a:rPr kumimoji="1" lang="en-US" altLang="zh-CN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3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𝜔</m:t>
                          </m:r>
                        </m:e>
                        <m:sup>
                          <m:r>
                            <a:rPr kumimoji="1" lang="en-US" altLang="zh-CN" sz="3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2</m:t>
                          </m:r>
                        </m:sup>
                      </m:sSup>
                      <m:func>
                        <m:funcPr>
                          <m:ctrlPr>
                            <a:rPr kumimoji="1" lang="en-US" altLang="zh-CN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3200" b="0" i="0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kumimoji="1" lang="mr-IN" altLang="zh-CN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3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𝜔</m:t>
                              </m:r>
                              <m:d>
                                <m:dPr>
                                  <m:ctrlPr>
                                    <a:rPr kumimoji="1" lang="mr-IN" altLang="zh-CN" sz="3200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sz="3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𝑡</m:t>
                                  </m:r>
                                  <m:r>
                                    <a:rPr kumimoji="1" lang="en-US" altLang="zh-CN" sz="3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kumimoji="1" lang="en-US" altLang="zh-CN" sz="3200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kumimoji="1" lang="en-US" altLang="zh-CN" sz="32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num>
                                    <m:den>
                                      <m:r>
                                        <a:rPr kumimoji="1" lang="en-US" altLang="zh-CN" sz="32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𝑢</m:t>
                                      </m:r>
                                    </m:den>
                                  </m:f>
                                </m:e>
                              </m:d>
                              <m:r>
                                <a:rPr kumimoji="1" lang="en-US" altLang="zh-CN" sz="3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+</m:t>
                              </m:r>
                              <m:r>
                                <a:rPr kumimoji="1" lang="en-US" altLang="zh-CN" sz="3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𝜑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kumimoji="1" lang="zh-CN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195" y="1496724"/>
                <a:ext cx="5900846" cy="101816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1098195" y="2590581"/>
                <a:ext cx="5925981" cy="988156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mr-IN" altLang="zh-CN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1" lang="mr-IN" altLang="zh-CN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mr-IN" altLang="zh-CN" sz="32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kumimoji="1" lang="en-US" altLang="zh-CN" sz="32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1" lang="en-US" altLang="zh-CN" sz="3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𝑦</m:t>
                          </m:r>
                        </m:num>
                        <m:den>
                          <m:r>
                            <a:rPr kumimoji="1" lang="mr-IN" altLang="zh-CN" sz="3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mr-IN" altLang="zh-CN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32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kumimoji="1" lang="en-US" altLang="zh-CN" sz="32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kumimoji="1" lang="en-US" altLang="zh-CN" sz="32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=−</m:t>
                      </m:r>
                      <m:r>
                        <a:rPr kumimoji="1" lang="en-US" altLang="zh-CN" sz="32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𝐴</m:t>
                      </m:r>
                      <m:f>
                        <m:fPr>
                          <m:ctrlPr>
                            <a:rPr kumimoji="1" lang="mr-IN" altLang="zh-CN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1" lang="mr-IN" altLang="zh-CN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mr-IN" altLang="zh-CN" sz="32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𝜔</m:t>
                              </m:r>
                            </m:e>
                            <m:sup>
                              <m:r>
                                <a:rPr kumimoji="1" lang="en-US" altLang="zh-CN" sz="32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kumimoji="1" lang="mr-IN" altLang="zh-CN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32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𝑢</m:t>
                              </m:r>
                            </m:e>
                            <m:sup>
                              <m:r>
                                <a:rPr kumimoji="1" lang="en-US" altLang="zh-CN" sz="32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func>
                        <m:funcPr>
                          <m:ctrlPr>
                            <a:rPr kumimoji="1" lang="en-US" altLang="zh-CN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3200" b="0" i="0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kumimoji="1" lang="mr-IN" altLang="zh-CN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3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𝜔</m:t>
                              </m:r>
                              <m:d>
                                <m:dPr>
                                  <m:ctrlPr>
                                    <a:rPr kumimoji="1" lang="mr-IN" altLang="zh-CN" sz="3200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sz="3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𝑡</m:t>
                                  </m:r>
                                  <m:r>
                                    <a:rPr kumimoji="1" lang="en-US" altLang="zh-CN" sz="3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kumimoji="1" lang="en-US" altLang="zh-CN" sz="3200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kumimoji="1" lang="en-US" altLang="zh-CN" sz="32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num>
                                    <m:den>
                                      <m:r>
                                        <a:rPr kumimoji="1" lang="en-US" altLang="zh-CN" sz="32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𝑢</m:t>
                                      </m:r>
                                    </m:den>
                                  </m:f>
                                </m:e>
                              </m:d>
                              <m:r>
                                <a:rPr kumimoji="1" lang="en-US" altLang="zh-CN" sz="3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+</m:t>
                              </m:r>
                              <m:r>
                                <a:rPr kumimoji="1" lang="en-US" altLang="zh-CN" sz="3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𝜑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kumimoji="1" lang="zh-CN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195" y="2590581"/>
                <a:ext cx="5925981" cy="988156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AutoShape 2"/>
          <p:cNvSpPr>
            <a:spLocks/>
          </p:cNvSpPr>
          <p:nvPr/>
        </p:nvSpPr>
        <p:spPr bwMode="auto">
          <a:xfrm>
            <a:off x="763123" y="1700997"/>
            <a:ext cx="222528" cy="1811116"/>
          </a:xfrm>
          <a:prstGeom prst="leftBrace">
            <a:avLst>
              <a:gd name="adj1" fmla="val 88271"/>
              <a:gd name="adj2" fmla="val 50000"/>
            </a:avLst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zh-CN" sz="32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/>
              <p:cNvSpPr txBox="1"/>
              <p:nvPr/>
            </p:nvSpPr>
            <p:spPr>
              <a:xfrm>
                <a:off x="8171902" y="1991738"/>
                <a:ext cx="2496068" cy="988156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mr-IN" altLang="zh-CN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1" lang="mr-IN" altLang="zh-CN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mr-IN" altLang="zh-CN" sz="32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kumimoji="1" lang="en-US" altLang="zh-CN" sz="32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1" lang="en-US" altLang="zh-CN" sz="3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𝑦</m:t>
                          </m:r>
                        </m:num>
                        <m:den>
                          <m:r>
                            <a:rPr kumimoji="1" lang="mr-IN" altLang="zh-CN" sz="3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mr-IN" altLang="zh-CN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32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kumimoji="1" lang="en-US" altLang="zh-CN" sz="32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kumimoji="1" lang="en-US" altLang="zh-CN" sz="32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mr-IN" altLang="zh-CN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sz="3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kumimoji="1" lang="mr-IN" altLang="zh-CN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32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𝑢</m:t>
                              </m:r>
                            </m:e>
                            <m:sup>
                              <m:r>
                                <a:rPr kumimoji="1" lang="en-US" altLang="zh-CN" sz="32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kumimoji="1" lang="mr-IN" altLang="zh-CN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1" lang="mr-IN" altLang="zh-CN" sz="3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mr-IN" altLang="zh-CN" sz="3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kumimoji="1" lang="en-US" altLang="zh-CN" sz="3200" i="1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1" lang="en-US" altLang="zh-CN" sz="3200" i="1">
                              <a:latin typeface="Cambria Math" charset="0"/>
                            </a:rPr>
                            <m:t>𝑦</m:t>
                          </m:r>
                        </m:num>
                        <m:den>
                          <m:r>
                            <a:rPr kumimoji="1" lang="mr-IN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mr-IN" altLang="zh-CN" sz="32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3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kumimoji="1" lang="en-US" altLang="zh-CN" sz="3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kumimoji="1" lang="zh-CN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1902" y="1991738"/>
                <a:ext cx="2496068" cy="988156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/>
              <p:cNvSpPr txBox="1"/>
              <p:nvPr/>
            </p:nvSpPr>
            <p:spPr>
              <a:xfrm>
                <a:off x="7686128" y="3085953"/>
                <a:ext cx="3467616" cy="10772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3200" b="1" dirty="0" smtClean="0">
                    <a:latin typeface="SimHei" charset="-122"/>
                    <a:ea typeface="SimHei" charset="-122"/>
                    <a:cs typeface="SimHei" charset="-122"/>
                  </a:rPr>
                  <a:t> 沿</a:t>
                </a:r>
                <a14:m>
                  <m:oMath xmlns:m="http://schemas.openxmlformats.org/officeDocument/2006/math">
                    <m:r>
                      <a:rPr lang="en-US" altLang="zh-CN" sz="3200" b="1" i="1" smtClean="0">
                        <a:latin typeface="Cambria Math" charset="0"/>
                        <a:ea typeface="SimHei" charset="-122"/>
                        <a:cs typeface="SimHei" charset="-122"/>
                      </a:rPr>
                      <m:t>𝒙</m:t>
                    </m:r>
                  </m:oMath>
                </a14:m>
                <a:r>
                  <a:rPr lang="zh-CN" altLang="en-US" sz="3200" b="1" dirty="0" smtClean="0">
                    <a:latin typeface="SimHei" charset="-122"/>
                    <a:ea typeface="SimHei" charset="-122"/>
                    <a:cs typeface="SimHei" charset="-122"/>
                  </a:rPr>
                  <a:t>方向传播的</a:t>
                </a:r>
                <a:endParaRPr lang="en-US" altLang="zh-CN" sz="3200" b="1" dirty="0" smtClean="0">
                  <a:latin typeface="SimHei" charset="-122"/>
                  <a:ea typeface="SimHei" charset="-122"/>
                  <a:cs typeface="SimHei" charset="-122"/>
                </a:endParaRPr>
              </a:p>
              <a:p>
                <a:r>
                  <a:rPr lang="zh-CN" altLang="en-US" sz="3200" b="1" dirty="0" smtClean="0">
                    <a:solidFill>
                      <a:srgbClr val="C00000"/>
                    </a:solidFill>
                    <a:latin typeface="SimHei" charset="-122"/>
                    <a:ea typeface="SimHei" charset="-122"/>
                    <a:cs typeface="SimHei" charset="-122"/>
                  </a:rPr>
                  <a:t>平面波的波动方程</a:t>
                </a:r>
                <a:endParaRPr lang="zh-CN" altLang="en-US" sz="3200" b="1" dirty="0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6128" y="3085953"/>
                <a:ext cx="3467616" cy="1077218"/>
              </a:xfrm>
              <a:prstGeom prst="rect">
                <a:avLst/>
              </a:prstGeom>
              <a:blipFill rotWithShape="0">
                <a:blip r:embed="rId7"/>
                <a:stretch>
                  <a:fillRect l="-4569" t="-9040" r="-3866" b="-175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本框 11"/>
          <p:cNvSpPr txBox="1"/>
          <p:nvPr/>
        </p:nvSpPr>
        <p:spPr>
          <a:xfrm>
            <a:off x="440053" y="3815465"/>
            <a:ext cx="695575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 smtClean="0">
                <a:latin typeface="SimHei" charset="-122"/>
                <a:ea typeface="SimHei" charset="-122"/>
                <a:cs typeface="SimHei" charset="-122"/>
              </a:rPr>
              <a:t>1).</a:t>
            </a:r>
            <a:r>
              <a:rPr lang="zh-CN" altLang="en-US" sz="3200" b="1" dirty="0" smtClean="0">
                <a:latin typeface="SimHei" charset="-122"/>
                <a:ea typeface="SimHei" charset="-122"/>
                <a:cs typeface="SimHei" charset="-122"/>
              </a:rPr>
              <a:t>波动方程适用于任何平面波，平面</a:t>
            </a:r>
            <a:endParaRPr lang="en-US" altLang="zh-CN" sz="3200" b="1" dirty="0" smtClean="0">
              <a:latin typeface="SimHei" charset="-122"/>
              <a:ea typeface="SimHei" charset="-122"/>
              <a:cs typeface="SimHei" charset="-122"/>
            </a:endParaRPr>
          </a:p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 </a:t>
            </a:r>
            <a:r>
              <a:rPr lang="zh-CN" altLang="en-US" sz="3200" b="1" dirty="0" smtClean="0">
                <a:latin typeface="SimHei" charset="-122"/>
                <a:ea typeface="SimHei" charset="-122"/>
                <a:cs typeface="SimHei" charset="-122"/>
              </a:rPr>
              <a:t>  简谐波表达式只是一个特解；</a:t>
            </a:r>
            <a:endParaRPr lang="zh-CN" altLang="en-US" sz="3200" b="1" dirty="0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40052" y="5005226"/>
            <a:ext cx="1023870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 smtClean="0">
                <a:latin typeface="SimHei" charset="-122"/>
                <a:ea typeface="SimHei" charset="-122"/>
                <a:cs typeface="SimHei" charset="-122"/>
              </a:rPr>
              <a:t>2).</a:t>
            </a:r>
            <a:r>
              <a:rPr lang="zh-CN" altLang="en-US" sz="3200" b="1" dirty="0" smtClean="0">
                <a:latin typeface="SimHei" charset="-122"/>
                <a:ea typeface="SimHei" charset="-122"/>
                <a:cs typeface="SimHei" charset="-122"/>
              </a:rPr>
              <a:t>若任何物理量的运动规律满足上式，则可判断它是一</a:t>
            </a:r>
            <a:endParaRPr lang="en-US" altLang="zh-CN" sz="3200" b="1" dirty="0" smtClean="0">
              <a:latin typeface="SimHei" charset="-122"/>
              <a:ea typeface="SimHei" charset="-122"/>
              <a:cs typeface="SimHei" charset="-122"/>
            </a:endParaRPr>
          </a:p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 </a:t>
            </a:r>
            <a:r>
              <a:rPr lang="zh-CN" altLang="en-US" sz="3200" b="1" dirty="0" smtClean="0">
                <a:latin typeface="SimHei" charset="-122"/>
                <a:ea typeface="SimHei" charset="-122"/>
                <a:cs typeface="SimHei" charset="-122"/>
              </a:rPr>
              <a:t>  波动过程，并且按平面波的形式传播。</a:t>
            </a:r>
            <a:endParaRPr lang="zh-CN" altLang="en-US" sz="3200" b="1" dirty="0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14" name="右箭头 13"/>
          <p:cNvSpPr/>
          <p:nvPr/>
        </p:nvSpPr>
        <p:spPr>
          <a:xfrm>
            <a:off x="7174522" y="2360372"/>
            <a:ext cx="691354" cy="43445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25770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1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 animBg="1"/>
      <p:bldP spid="10" grpId="0" animBg="1"/>
      <p:bldP spid="11" grpId="0"/>
      <p:bldP spid="12" grpId="0"/>
      <p:bldP spid="13" grpId="0"/>
      <p:bldP spid="1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直线连接符 21"/>
          <p:cNvCxnSpPr/>
          <p:nvPr/>
        </p:nvCxnSpPr>
        <p:spPr>
          <a:xfrm>
            <a:off x="8846479" y="1150438"/>
            <a:ext cx="0" cy="695229"/>
          </a:xfrm>
          <a:prstGeom prst="line">
            <a:avLst/>
          </a:prstGeom>
          <a:ln w="317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线连接符 20"/>
          <p:cNvCxnSpPr/>
          <p:nvPr/>
        </p:nvCxnSpPr>
        <p:spPr>
          <a:xfrm>
            <a:off x="7571083" y="1153551"/>
            <a:ext cx="0" cy="695229"/>
          </a:xfrm>
          <a:prstGeom prst="line">
            <a:avLst/>
          </a:prstGeom>
          <a:ln w="317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440052" y="327174"/>
            <a:ext cx="24416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 smtClean="0">
                <a:solidFill>
                  <a:srgbClr val="7030A0"/>
                </a:solidFill>
                <a:latin typeface="SimHei" charset="-122"/>
                <a:ea typeface="SimHei" charset="-122"/>
                <a:cs typeface="SimHei" charset="-122"/>
              </a:rPr>
              <a:t>四 </a:t>
            </a:r>
            <a:r>
              <a:rPr lang="zh-CN" altLang="en-US" sz="3200" b="1" smtClean="0">
                <a:solidFill>
                  <a:srgbClr val="7030A0"/>
                </a:solidFill>
                <a:latin typeface="SimHei" charset="-122"/>
                <a:ea typeface="SimHei" charset="-122"/>
                <a:cs typeface="SimHei" charset="-122"/>
              </a:rPr>
              <a:t>波的能量</a:t>
            </a:r>
            <a:endParaRPr lang="zh-CN" altLang="en-US" sz="3200" b="1" dirty="0">
              <a:solidFill>
                <a:srgbClr val="7030A0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40052" y="911949"/>
            <a:ext cx="36728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 smtClean="0">
                <a:solidFill>
                  <a:srgbClr val="7030A0"/>
                </a:solidFill>
                <a:latin typeface="SimHei" charset="-122"/>
                <a:ea typeface="SimHei" charset="-122"/>
                <a:cs typeface="SimHei" charset="-122"/>
              </a:rPr>
              <a:t>1.</a:t>
            </a:r>
            <a:r>
              <a:rPr lang="zh-CN" altLang="en-US" sz="3200" b="1" dirty="0" smtClean="0">
                <a:solidFill>
                  <a:srgbClr val="7030A0"/>
                </a:solidFill>
                <a:latin typeface="SimHei" charset="-122"/>
                <a:ea typeface="SimHei" charset="-122"/>
                <a:cs typeface="SimHei" charset="-122"/>
              </a:rPr>
              <a:t> 波动能量的传播</a:t>
            </a:r>
            <a:endParaRPr lang="zh-CN" altLang="en-US" sz="3200" b="1" dirty="0">
              <a:solidFill>
                <a:srgbClr val="7030A0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440052" y="1496724"/>
                <a:ext cx="5519460" cy="10772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3200" b="1" dirty="0" smtClean="0">
                    <a:solidFill>
                      <a:srgbClr val="0000FF"/>
                    </a:solidFill>
                    <a:latin typeface="SimHei" charset="-122"/>
                    <a:ea typeface="SimHei" charset="-122"/>
                    <a:cs typeface="SimHei" charset="-122"/>
                  </a:rPr>
                  <a:t>以纵波为例：</a:t>
                </a:r>
                <a:r>
                  <a:rPr lang="zh-CN" altLang="en-US" sz="3200" b="1" dirty="0" smtClean="0">
                    <a:latin typeface="SimHei" charset="-122"/>
                    <a:ea typeface="SimHei" charset="-122"/>
                    <a:cs typeface="SimHei" charset="-122"/>
                  </a:rPr>
                  <a:t>设平面简谐波在</a:t>
                </a:r>
                <a:endParaRPr lang="en-US" altLang="zh-CN" sz="3200" b="1" dirty="0" smtClean="0">
                  <a:latin typeface="SimHei" charset="-122"/>
                  <a:ea typeface="SimHei" charset="-122"/>
                  <a:cs typeface="SimHei" charset="-122"/>
                </a:endParaRPr>
              </a:p>
              <a:p>
                <a:r>
                  <a:rPr lang="zh-CN" altLang="en-US" sz="3200" b="1" dirty="0" smtClean="0">
                    <a:latin typeface="SimHei" charset="-122"/>
                    <a:ea typeface="SimHei" charset="-122"/>
                    <a:cs typeface="SimHei" charset="-122"/>
                  </a:rPr>
                  <a:t>密度为</a:t>
                </a:r>
                <a14:m>
                  <m:oMath xmlns:m="http://schemas.openxmlformats.org/officeDocument/2006/math">
                    <m:r>
                      <a:rPr lang="zh-CN" altLang="en-US" sz="3200" b="1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𝝆</m:t>
                    </m:r>
                  </m:oMath>
                </a14:m>
                <a:r>
                  <a:rPr lang="zh-CN" altLang="en-US" sz="3200" b="1" dirty="0" smtClean="0">
                    <a:latin typeface="SimHei" charset="-122"/>
                    <a:ea typeface="SimHei" charset="-122"/>
                    <a:cs typeface="SimHei" charset="-122"/>
                  </a:rPr>
                  <a:t>的弹性细棒中传播。</a:t>
                </a:r>
                <a:endParaRPr lang="zh-CN" altLang="en-US" sz="3200" b="1" dirty="0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052" y="1496724"/>
                <a:ext cx="5519460" cy="1077218"/>
              </a:xfrm>
              <a:prstGeom prst="rect">
                <a:avLst/>
              </a:prstGeom>
              <a:blipFill rotWithShape="0">
                <a:blip r:embed="rId3"/>
                <a:stretch>
                  <a:fillRect l="-2759" t="-7386" r="-2208" b="-164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罐形 5"/>
          <p:cNvSpPr/>
          <p:nvPr/>
        </p:nvSpPr>
        <p:spPr>
          <a:xfrm rot="5400000">
            <a:off x="8541382" y="-522694"/>
            <a:ext cx="227534" cy="4916659"/>
          </a:xfrm>
          <a:prstGeom prst="can">
            <a:avLst>
              <a:gd name="adj" fmla="val 46667"/>
            </a:avLst>
          </a:prstGeom>
          <a:solidFill>
            <a:srgbClr val="FFC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8" name="直线箭头连接符 7"/>
          <p:cNvCxnSpPr/>
          <p:nvPr/>
        </p:nvCxnSpPr>
        <p:spPr>
          <a:xfrm>
            <a:off x="9903655" y="1153551"/>
            <a:ext cx="1659988" cy="0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/>
              <p:cNvSpPr txBox="1"/>
              <p:nvPr/>
            </p:nvSpPr>
            <p:spPr>
              <a:xfrm>
                <a:off x="11141614" y="1123438"/>
                <a:ext cx="30617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1" i="1" smtClean="0">
                          <a:latin typeface="Cambria Math" charset="0"/>
                        </a:rPr>
                        <m:t>𝒙</m:t>
                      </m:r>
                    </m:oMath>
                  </m:oMathPara>
                </a14:m>
                <a:endParaRPr kumimoji="1" lang="zh-CN" altLang="en-US" sz="2800" b="1" dirty="0"/>
              </a:p>
            </p:txBody>
          </p:sp>
        </mc:Choice>
        <mc:Fallback xmlns=""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41614" y="1123438"/>
                <a:ext cx="306174" cy="43088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罐形 9"/>
          <p:cNvSpPr/>
          <p:nvPr/>
        </p:nvSpPr>
        <p:spPr>
          <a:xfrm rot="5400000">
            <a:off x="8541381" y="-1334138"/>
            <a:ext cx="227534" cy="4916659"/>
          </a:xfrm>
          <a:prstGeom prst="can">
            <a:avLst>
              <a:gd name="adj" fmla="val 46667"/>
            </a:avLst>
          </a:prstGeom>
          <a:solidFill>
            <a:srgbClr val="FFC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1" name="直线箭头连接符 10"/>
          <p:cNvCxnSpPr/>
          <p:nvPr/>
        </p:nvCxnSpPr>
        <p:spPr>
          <a:xfrm>
            <a:off x="6935372" y="624662"/>
            <a:ext cx="1066802" cy="0"/>
          </a:xfrm>
          <a:prstGeom prst="straightConnector1">
            <a:avLst/>
          </a:prstGeom>
          <a:ln w="50800">
            <a:solidFill>
              <a:srgbClr val="FF000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/>
              <p:cNvSpPr txBox="1"/>
              <p:nvPr/>
            </p:nvSpPr>
            <p:spPr>
              <a:xfrm>
                <a:off x="7315686" y="162829"/>
                <a:ext cx="33182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kumimoji="1" lang="en-US" altLang="zh-CN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zh-CN" sz="2800" b="1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𝒖</m:t>
                          </m:r>
                        </m:e>
                      </m:acc>
                    </m:oMath>
                  </m:oMathPara>
                </a14:m>
                <a:endParaRPr kumimoji="1" lang="zh-CN" altLang="en-US" sz="28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" name="文本框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5686" y="162829"/>
                <a:ext cx="331821" cy="430887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罐形 13"/>
          <p:cNvSpPr/>
          <p:nvPr/>
        </p:nvSpPr>
        <p:spPr>
          <a:xfrm rot="5400000">
            <a:off x="8102048" y="466615"/>
            <a:ext cx="227534" cy="1317600"/>
          </a:xfrm>
          <a:prstGeom prst="can">
            <a:avLst>
              <a:gd name="adj" fmla="val 46667"/>
            </a:avLst>
          </a:prstGeom>
          <a:solidFill>
            <a:srgbClr val="FF66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/>
              <p:cNvSpPr txBox="1"/>
              <p:nvPr/>
            </p:nvSpPr>
            <p:spPr>
              <a:xfrm>
                <a:off x="7416301" y="597361"/>
                <a:ext cx="30617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1" i="1" smtClean="0">
                          <a:latin typeface="Cambria Math" charset="0"/>
                        </a:rPr>
                        <m:t>𝒙</m:t>
                      </m:r>
                    </m:oMath>
                  </m:oMathPara>
                </a14:m>
                <a:endParaRPr kumimoji="1" lang="zh-CN" altLang="en-US" sz="2800" b="1" dirty="0"/>
              </a:p>
            </p:txBody>
          </p:sp>
        </mc:Choice>
        <mc:Fallback xmlns="">
          <p:sp>
            <p:nvSpPr>
              <p:cNvPr id="15" name="文本框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6301" y="597361"/>
                <a:ext cx="306174" cy="430887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/>
              <p:cNvSpPr txBox="1"/>
              <p:nvPr/>
            </p:nvSpPr>
            <p:spPr>
              <a:xfrm>
                <a:off x="8413009" y="579648"/>
                <a:ext cx="115339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1" i="1" smtClean="0">
                          <a:latin typeface="Cambria Math" charset="0"/>
                        </a:rPr>
                        <m:t>𝒙</m:t>
                      </m:r>
                      <m:r>
                        <a:rPr kumimoji="1" lang="en-US" altLang="zh-CN" sz="2800" b="1" i="1" smtClean="0">
                          <a:latin typeface="Cambria Math" charset="0"/>
                        </a:rPr>
                        <m:t>+∆</m:t>
                      </m:r>
                      <m:r>
                        <a:rPr kumimoji="1" lang="en-US" altLang="zh-CN" sz="2800" b="1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𝒙</m:t>
                      </m:r>
                    </m:oMath>
                  </m:oMathPara>
                </a14:m>
                <a:endParaRPr kumimoji="1" lang="zh-CN" altLang="en-US" sz="2800" b="1" dirty="0"/>
              </a:p>
            </p:txBody>
          </p:sp>
        </mc:Choice>
        <mc:Fallback xmlns="">
          <p:sp>
            <p:nvSpPr>
              <p:cNvPr id="16" name="文本框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3009" y="579648"/>
                <a:ext cx="1153393" cy="430887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罐形 16"/>
          <p:cNvSpPr/>
          <p:nvPr/>
        </p:nvSpPr>
        <p:spPr>
          <a:xfrm rot="5400000">
            <a:off x="8523932" y="1181679"/>
            <a:ext cx="227534" cy="1533600"/>
          </a:xfrm>
          <a:prstGeom prst="can">
            <a:avLst>
              <a:gd name="adj" fmla="val 46667"/>
            </a:avLst>
          </a:prstGeom>
          <a:solidFill>
            <a:srgbClr val="FF66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/>
              <p:cNvSpPr txBox="1"/>
              <p:nvPr/>
            </p:nvSpPr>
            <p:spPr>
              <a:xfrm>
                <a:off x="7583177" y="2315446"/>
                <a:ext cx="31418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1" i="1" smtClean="0">
                          <a:latin typeface="Cambria Math" charset="0"/>
                        </a:rPr>
                        <m:t>𝒚</m:t>
                      </m:r>
                    </m:oMath>
                  </m:oMathPara>
                </a14:m>
                <a:endParaRPr kumimoji="1" lang="zh-CN" altLang="en-US" sz="2800" b="1" dirty="0"/>
              </a:p>
            </p:txBody>
          </p:sp>
        </mc:Choice>
        <mc:Fallback xmlns="">
          <p:sp>
            <p:nvSpPr>
              <p:cNvPr id="18" name="文本框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3177" y="2315446"/>
                <a:ext cx="314189" cy="430887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/>
              <p:cNvSpPr txBox="1"/>
              <p:nvPr/>
            </p:nvSpPr>
            <p:spPr>
              <a:xfrm>
                <a:off x="8631342" y="2354208"/>
                <a:ext cx="116942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1" i="1" smtClean="0">
                          <a:latin typeface="Cambria Math" charset="0"/>
                        </a:rPr>
                        <m:t>𝒚</m:t>
                      </m:r>
                      <m:r>
                        <a:rPr kumimoji="1" lang="en-US" altLang="zh-CN" sz="2800" b="1" i="1" smtClean="0">
                          <a:latin typeface="Cambria Math" charset="0"/>
                        </a:rPr>
                        <m:t>+∆</m:t>
                      </m:r>
                      <m:r>
                        <a:rPr kumimoji="1" lang="en-US" altLang="zh-CN" sz="2800" b="1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𝒚</m:t>
                      </m:r>
                    </m:oMath>
                  </m:oMathPara>
                </a14:m>
                <a:endParaRPr kumimoji="1" lang="zh-CN" altLang="en-US" sz="2800" b="1" dirty="0"/>
              </a:p>
            </p:txBody>
          </p:sp>
        </mc:Choice>
        <mc:Fallback xmlns="">
          <p:sp>
            <p:nvSpPr>
              <p:cNvPr id="19" name="文本框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1342" y="2354208"/>
                <a:ext cx="1169423" cy="430887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/>
              <p:cNvSpPr txBox="1"/>
              <p:nvPr/>
            </p:nvSpPr>
            <p:spPr>
              <a:xfrm>
                <a:off x="1245295" y="2588010"/>
                <a:ext cx="3543214" cy="8434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𝑦</m:t>
                      </m:r>
                      <m:r>
                        <a:rPr kumimoji="1" lang="en-US" altLang="zh-CN" sz="32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=</m:t>
                      </m:r>
                      <m:r>
                        <a:rPr kumimoji="1" lang="en-US" altLang="zh-CN" sz="32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𝐴</m:t>
                      </m:r>
                      <m:func>
                        <m:funcPr>
                          <m:ctrlPr>
                            <a:rPr kumimoji="1" lang="en-US" altLang="zh-CN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3200" b="0" i="0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cos</m:t>
                          </m:r>
                        </m:fName>
                        <m:e>
                          <m:r>
                            <a:rPr kumimoji="1" lang="en-US" altLang="zh-CN" sz="3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𝜔</m:t>
                          </m:r>
                          <m:d>
                            <m:dPr>
                              <m:ctrlPr>
                                <a:rPr kumimoji="1" lang="mr-IN" altLang="zh-CN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32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𝑡</m:t>
                              </m:r>
                              <m:r>
                                <a:rPr kumimoji="1" lang="en-US" altLang="zh-CN" sz="32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kumimoji="1" lang="en-US" altLang="zh-CN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zh-CN" sz="3200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num>
                                <m:den>
                                  <m:r>
                                    <a:rPr kumimoji="1" lang="en-US" altLang="zh-CN" sz="3200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𝑢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kumimoji="1" lang="zh-CN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文本框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5295" y="2588010"/>
                <a:ext cx="3543214" cy="843436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/>
              <p:cNvSpPr txBox="1"/>
              <p:nvPr/>
            </p:nvSpPr>
            <p:spPr>
              <a:xfrm>
                <a:off x="440052" y="3445514"/>
                <a:ext cx="1023030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3200" b="1" dirty="0" smtClean="0">
                    <a:solidFill>
                      <a:schemeClr val="tx1"/>
                    </a:solidFill>
                    <a:latin typeface="SimHei" charset="-122"/>
                    <a:ea typeface="SimHei" charset="-122"/>
                    <a:cs typeface="SimHei" charset="-122"/>
                  </a:rPr>
                  <a:t>考察</a:t>
                </a:r>
                <a:r>
                  <a:rPr lang="zh-CN" altLang="en-US" sz="3200" b="1" dirty="0" smtClean="0">
                    <a:latin typeface="SimHei" charset="-122"/>
                    <a:ea typeface="SimHei" charset="-122"/>
                    <a:cs typeface="SimHei" charset="-122"/>
                  </a:rPr>
                  <a:t>平衡位置在</a:t>
                </a:r>
                <a14:m>
                  <m:oMath xmlns:m="http://schemas.openxmlformats.org/officeDocument/2006/math">
                    <m:r>
                      <a:rPr lang="en-US" altLang="zh-CN" sz="3200" b="1" i="1" smtClean="0">
                        <a:latin typeface="Cambria Math" charset="0"/>
                        <a:ea typeface="SimHei" charset="-122"/>
                        <a:cs typeface="SimHei" charset="-122"/>
                      </a:rPr>
                      <m:t>𝒙</m:t>
                    </m:r>
                    <m:r>
                      <a:rPr lang="en-US" altLang="zh-CN" sz="3200" b="1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~</m:t>
                    </m:r>
                    <m:r>
                      <a:rPr lang="en-US" altLang="zh-CN" sz="3200" b="1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𝒙</m:t>
                    </m:r>
                    <m:r>
                      <a:rPr lang="en-US" altLang="zh-CN" sz="3200" b="1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+∆</m:t>
                    </m:r>
                    <m:r>
                      <a:rPr lang="en-US" altLang="zh-CN" sz="3200" b="1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𝒙</m:t>
                    </m:r>
                  </m:oMath>
                </a14:m>
                <a:r>
                  <a:rPr lang="zh-CN" altLang="en-US" sz="3200" b="1" dirty="0" smtClean="0">
                    <a:latin typeface="SimHei" charset="-122"/>
                    <a:ea typeface="SimHei" charset="-122"/>
                    <a:cs typeface="SimHei" charset="-122"/>
                  </a:rPr>
                  <a:t>之间，体积为</a:t>
                </a:r>
                <a14:m>
                  <m:oMath xmlns:m="http://schemas.openxmlformats.org/officeDocument/2006/math">
                    <m:r>
                      <a:rPr lang="zh-CN" altLang="en-US" sz="3200" b="1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∆</m:t>
                    </m:r>
                    <m:r>
                      <a:rPr lang="en-US" altLang="zh-CN" sz="3200" b="1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𝑽</m:t>
                    </m:r>
                  </m:oMath>
                </a14:m>
                <a:r>
                  <a:rPr lang="zh-CN" altLang="en-US" sz="3200" b="1" dirty="0" smtClean="0">
                    <a:latin typeface="SimHei" charset="-122"/>
                    <a:ea typeface="SimHei" charset="-122"/>
                    <a:cs typeface="SimHei" charset="-122"/>
                  </a:rPr>
                  <a:t>的质元的能量</a:t>
                </a:r>
                <a:endParaRPr lang="zh-CN" altLang="en-US" sz="3200" b="1" dirty="0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24" name="文本框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052" y="3445514"/>
                <a:ext cx="10230301" cy="584775"/>
              </a:xfrm>
              <a:prstGeom prst="rect">
                <a:avLst/>
              </a:prstGeom>
              <a:blipFill rotWithShape="0">
                <a:blip r:embed="rId11"/>
                <a:stretch>
                  <a:fillRect l="-1490" t="-16667" r="-775" b="-302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文本框 28"/>
          <p:cNvSpPr txBox="1"/>
          <p:nvPr/>
        </p:nvSpPr>
        <p:spPr>
          <a:xfrm>
            <a:off x="440052" y="4024230"/>
            <a:ext cx="30572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 smtClean="0">
                <a:latin typeface="SimHei" charset="-122"/>
                <a:ea typeface="SimHei" charset="-122"/>
                <a:cs typeface="SimHei" charset="-122"/>
              </a:rPr>
              <a:t>根据胡克定律：</a:t>
            </a:r>
            <a:endParaRPr lang="zh-CN" altLang="en-US" sz="3200" b="1" dirty="0">
              <a:latin typeface="SimHei" charset="-122"/>
              <a:ea typeface="SimHei" charset="-122"/>
              <a:cs typeface="SimHei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本框 30"/>
              <p:cNvSpPr txBox="1"/>
              <p:nvPr/>
            </p:nvSpPr>
            <p:spPr>
              <a:xfrm>
                <a:off x="1787620" y="4639022"/>
                <a:ext cx="2025426" cy="9253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mr-IN" altLang="zh-CN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sz="3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𝐹</m:t>
                          </m:r>
                        </m:num>
                        <m:den>
                          <m:r>
                            <a:rPr kumimoji="1" lang="en-US" altLang="zh-CN" sz="3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𝑆</m:t>
                          </m:r>
                        </m:den>
                      </m:f>
                      <m:r>
                        <a:rPr kumimoji="1" lang="en-US" altLang="zh-CN" sz="32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=−</m:t>
                      </m:r>
                      <m:r>
                        <a:rPr kumimoji="1" lang="en-US" altLang="zh-CN" sz="32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𝑌</m:t>
                      </m:r>
                      <m:f>
                        <m:fPr>
                          <m:ctrlPr>
                            <a:rPr kumimoji="1" lang="mr-IN" altLang="zh-CN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mr-IN" altLang="zh-CN" sz="3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∆</m:t>
                          </m:r>
                          <m:r>
                            <a:rPr kumimoji="1" lang="en-US" altLang="zh-CN" sz="3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𝑦</m:t>
                          </m:r>
                        </m:num>
                        <m:den>
                          <m:r>
                            <a:rPr kumimoji="1" lang="mr-IN" altLang="zh-CN" sz="3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∆</m:t>
                          </m:r>
                          <m:r>
                            <a:rPr kumimoji="1" lang="en-US" altLang="zh-CN" sz="3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kumimoji="1" lang="zh-CN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" name="文本框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7620" y="4639022"/>
                <a:ext cx="2025426" cy="925382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本框 31"/>
              <p:cNvSpPr txBox="1"/>
              <p:nvPr/>
            </p:nvSpPr>
            <p:spPr>
              <a:xfrm>
                <a:off x="4352508" y="4545935"/>
                <a:ext cx="292580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800" b="1" i="1" smtClean="0">
                        <a:latin typeface="Cambria Math" charset="0"/>
                        <a:ea typeface="SimHei" charset="-122"/>
                        <a:cs typeface="SimHei" charset="-122"/>
                      </a:rPr>
                      <m:t>𝒀</m:t>
                    </m:r>
                  </m:oMath>
                </a14:m>
                <a:r>
                  <a:rPr lang="zh-CN" altLang="en-US" sz="2800" b="1" dirty="0" smtClean="0">
                    <a:latin typeface="SimHei" charset="-122"/>
                    <a:ea typeface="SimHei" charset="-122"/>
                    <a:cs typeface="SimHei" charset="-122"/>
                  </a:rPr>
                  <a:t>：</a:t>
                </a:r>
                <a:r>
                  <a:rPr lang="zh-CN" altLang="en-US" sz="2800" b="1" dirty="0" smtClean="0">
                    <a:solidFill>
                      <a:srgbClr val="C00000"/>
                    </a:solidFill>
                    <a:latin typeface="SimHei" charset="-122"/>
                    <a:ea typeface="SimHei" charset="-122"/>
                    <a:cs typeface="SimHei" charset="-122"/>
                  </a:rPr>
                  <a:t>杨氏弹性模量</a:t>
                </a:r>
                <a:endParaRPr lang="zh-CN" altLang="en-US" sz="2800" b="1" dirty="0">
                  <a:solidFill>
                    <a:srgbClr val="C00000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32" name="文本框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2508" y="4545935"/>
                <a:ext cx="2925801" cy="523220"/>
              </a:xfrm>
              <a:prstGeom prst="rect">
                <a:avLst/>
              </a:prstGeom>
              <a:blipFill rotWithShape="0">
                <a:blip r:embed="rId13"/>
                <a:stretch>
                  <a:fillRect t="-15116" r="-2708" b="-290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本框 32"/>
              <p:cNvSpPr txBox="1"/>
              <p:nvPr/>
            </p:nvSpPr>
            <p:spPr>
              <a:xfrm>
                <a:off x="4381173" y="5129849"/>
                <a:ext cx="361990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800" b="1" i="1" smtClean="0">
                        <a:latin typeface="Cambria Math" charset="0"/>
                        <a:ea typeface="SimHei" charset="-122"/>
                        <a:cs typeface="SimHei" charset="-122"/>
                      </a:rPr>
                      <m:t>𝑺</m:t>
                    </m:r>
                  </m:oMath>
                </a14:m>
                <a:r>
                  <a:rPr lang="zh-CN" altLang="en-US" sz="2800" b="1" dirty="0" smtClean="0">
                    <a:latin typeface="SimHei" charset="-122"/>
                    <a:ea typeface="SimHei" charset="-122"/>
                    <a:cs typeface="SimHei" charset="-122"/>
                  </a:rPr>
                  <a:t>：</a:t>
                </a:r>
                <a:r>
                  <a:rPr lang="zh-CN" altLang="en-US" sz="2800" b="1" dirty="0" smtClean="0">
                    <a:solidFill>
                      <a:srgbClr val="C00000"/>
                    </a:solidFill>
                    <a:latin typeface="SimHei" charset="-122"/>
                    <a:ea typeface="SimHei" charset="-122"/>
                    <a:cs typeface="SimHei" charset="-122"/>
                  </a:rPr>
                  <a:t>弹性细棒横截面积</a:t>
                </a:r>
                <a:endParaRPr lang="zh-CN" altLang="en-US" sz="2800" b="1" dirty="0">
                  <a:solidFill>
                    <a:srgbClr val="C00000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33" name="文本框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1173" y="5129849"/>
                <a:ext cx="3619902" cy="523220"/>
              </a:xfrm>
              <a:prstGeom prst="rect">
                <a:avLst/>
              </a:prstGeom>
              <a:blipFill rotWithShape="0">
                <a:blip r:embed="rId14"/>
                <a:stretch>
                  <a:fillRect t="-15294" r="-1852" b="-3058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本框 33"/>
              <p:cNvSpPr txBox="1"/>
              <p:nvPr/>
            </p:nvSpPr>
            <p:spPr>
              <a:xfrm>
                <a:off x="5550647" y="5713763"/>
                <a:ext cx="1388201" cy="9219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𝑘</m:t>
                      </m:r>
                      <m:r>
                        <a:rPr kumimoji="1" lang="en-US" altLang="zh-CN" sz="32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mr-IN" altLang="zh-CN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sz="3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𝑌𝑆</m:t>
                          </m:r>
                        </m:num>
                        <m:den>
                          <m:r>
                            <a:rPr kumimoji="1" lang="mr-IN" altLang="zh-CN" sz="3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∆</m:t>
                          </m:r>
                          <m:r>
                            <a:rPr kumimoji="1" lang="en-US" altLang="zh-CN" sz="3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kumimoji="1" lang="zh-CN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4" name="文本框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0647" y="5713763"/>
                <a:ext cx="1388201" cy="921984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本框 34"/>
              <p:cNvSpPr txBox="1"/>
              <p:nvPr/>
            </p:nvSpPr>
            <p:spPr>
              <a:xfrm>
                <a:off x="2486016" y="5991622"/>
                <a:ext cx="193822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𝐹</m:t>
                      </m:r>
                      <m:r>
                        <a:rPr kumimoji="1" lang="en-US" altLang="zh-CN" sz="32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=−</m:t>
                      </m:r>
                      <m:r>
                        <a:rPr kumimoji="1" lang="en-US" altLang="zh-CN" sz="32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𝑘</m:t>
                      </m:r>
                      <m:r>
                        <a:rPr kumimoji="1" lang="en-US" altLang="zh-CN" sz="3200" b="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∆</m:t>
                      </m:r>
                      <m:r>
                        <a:rPr kumimoji="1" lang="en-US" altLang="zh-CN" sz="3200" b="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𝑦</m:t>
                      </m:r>
                    </m:oMath>
                  </m:oMathPara>
                </a14:m>
                <a:endParaRPr kumimoji="1" lang="zh-CN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5" name="文本框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6016" y="5991622"/>
                <a:ext cx="1938223" cy="492443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AutoShape 2"/>
          <p:cNvSpPr>
            <a:spLocks/>
          </p:cNvSpPr>
          <p:nvPr/>
        </p:nvSpPr>
        <p:spPr bwMode="auto">
          <a:xfrm>
            <a:off x="4064881" y="4717843"/>
            <a:ext cx="179637" cy="817200"/>
          </a:xfrm>
          <a:prstGeom prst="leftBrace">
            <a:avLst>
              <a:gd name="adj1" fmla="val 88271"/>
              <a:gd name="adj2" fmla="val 50000"/>
            </a:avLst>
          </a:prstGeom>
          <a:noFill/>
          <a:ln w="381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zh-CN" sz="3200" dirty="0">
              <a:solidFill>
                <a:srgbClr val="0000FF"/>
              </a:solidFill>
            </a:endParaRPr>
          </a:p>
        </p:txBody>
      </p:sp>
      <p:cxnSp>
        <p:nvCxnSpPr>
          <p:cNvPr id="7" name="直线连接符 6"/>
          <p:cNvCxnSpPr/>
          <p:nvPr/>
        </p:nvCxnSpPr>
        <p:spPr>
          <a:xfrm>
            <a:off x="7571083" y="2106086"/>
            <a:ext cx="0" cy="28800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线连接符 29"/>
          <p:cNvCxnSpPr/>
          <p:nvPr/>
        </p:nvCxnSpPr>
        <p:spPr>
          <a:xfrm>
            <a:off x="7909459" y="2103506"/>
            <a:ext cx="0" cy="28800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线箭头连接符 19"/>
          <p:cNvCxnSpPr/>
          <p:nvPr/>
        </p:nvCxnSpPr>
        <p:spPr>
          <a:xfrm>
            <a:off x="7284689" y="2245722"/>
            <a:ext cx="288000" cy="0"/>
          </a:xfrm>
          <a:prstGeom prst="straightConnector1">
            <a:avLst/>
          </a:prstGeom>
          <a:ln w="38100">
            <a:solidFill>
              <a:srgbClr val="00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线箭头连接符 36"/>
          <p:cNvCxnSpPr/>
          <p:nvPr/>
        </p:nvCxnSpPr>
        <p:spPr>
          <a:xfrm flipH="1">
            <a:off x="7940455" y="2250488"/>
            <a:ext cx="288000" cy="0"/>
          </a:xfrm>
          <a:prstGeom prst="straightConnector1">
            <a:avLst/>
          </a:prstGeom>
          <a:ln w="38100">
            <a:solidFill>
              <a:srgbClr val="00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线连接符 37"/>
          <p:cNvCxnSpPr/>
          <p:nvPr/>
        </p:nvCxnSpPr>
        <p:spPr>
          <a:xfrm>
            <a:off x="8864649" y="2101320"/>
            <a:ext cx="0" cy="28800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线连接符 38"/>
          <p:cNvCxnSpPr/>
          <p:nvPr/>
        </p:nvCxnSpPr>
        <p:spPr>
          <a:xfrm>
            <a:off x="9358005" y="2129736"/>
            <a:ext cx="0" cy="28800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线箭头连接符 39"/>
          <p:cNvCxnSpPr/>
          <p:nvPr/>
        </p:nvCxnSpPr>
        <p:spPr>
          <a:xfrm>
            <a:off x="8578255" y="2240956"/>
            <a:ext cx="288000" cy="0"/>
          </a:xfrm>
          <a:prstGeom prst="straightConnector1">
            <a:avLst/>
          </a:prstGeom>
          <a:ln w="38100">
            <a:solidFill>
              <a:srgbClr val="00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线箭头连接符 40"/>
          <p:cNvCxnSpPr/>
          <p:nvPr/>
        </p:nvCxnSpPr>
        <p:spPr>
          <a:xfrm flipH="1">
            <a:off x="9389001" y="2276718"/>
            <a:ext cx="288000" cy="0"/>
          </a:xfrm>
          <a:prstGeom prst="straightConnector1">
            <a:avLst/>
          </a:prstGeom>
          <a:ln w="38100">
            <a:solidFill>
              <a:srgbClr val="00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6520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6" grpId="0" animBg="1"/>
      <p:bldP spid="9" grpId="0"/>
      <p:bldP spid="10" grpId="0" animBg="1"/>
      <p:bldP spid="12" grpId="0"/>
      <p:bldP spid="14" grpId="0" animBg="1"/>
      <p:bldP spid="15" grpId="0"/>
      <p:bldP spid="16" grpId="0"/>
      <p:bldP spid="17" grpId="0" animBg="1"/>
      <p:bldP spid="18" grpId="0"/>
      <p:bldP spid="19" grpId="0"/>
      <p:bldP spid="23" grpId="0"/>
      <p:bldP spid="24" grpId="0"/>
      <p:bldP spid="29" grpId="0"/>
      <p:bldP spid="31" grpId="0"/>
      <p:bldP spid="32" grpId="0"/>
      <p:bldP spid="33" grpId="0"/>
      <p:bldP spid="34" grpId="0"/>
      <p:bldP spid="35" grpId="0"/>
      <p:bldP spid="3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40052" y="3673113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 smtClean="0">
                <a:solidFill>
                  <a:srgbClr val="0000FF"/>
                </a:solidFill>
                <a:latin typeface="SimHei" charset="-122"/>
                <a:ea typeface="SimHei" charset="-122"/>
                <a:cs typeface="SimHei" charset="-122"/>
              </a:rPr>
              <a:t>动能：</a:t>
            </a:r>
            <a:endParaRPr lang="zh-CN" altLang="en-US" sz="3200" b="1" dirty="0">
              <a:latin typeface="SimHei" charset="-122"/>
              <a:ea typeface="SimHei" charset="-122"/>
              <a:cs typeface="SimHei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1717171" y="3490470"/>
                <a:ext cx="2518446" cy="9219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3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𝑘</m:t>
                          </m:r>
                        </m:sub>
                      </m:sSub>
                      <m:r>
                        <a:rPr kumimoji="1" lang="en-US" altLang="zh-CN" sz="32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mr-IN" altLang="zh-CN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sz="3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zh-CN" sz="3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2</m:t>
                          </m:r>
                        </m:den>
                      </m:f>
                      <m:r>
                        <a:rPr kumimoji="1" lang="mr-IN" altLang="zh-CN" sz="3200" b="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∆</m:t>
                      </m:r>
                      <m:r>
                        <a:rPr kumimoji="1" lang="en-US" altLang="zh-CN" sz="3200" b="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𝑚</m:t>
                      </m:r>
                      <m:sSup>
                        <m:sSupPr>
                          <m:ctrlPr>
                            <a:rPr kumimoji="1" lang="en-US" altLang="zh-CN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CN" sz="3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𝑣</m:t>
                          </m:r>
                        </m:e>
                        <m:sup>
                          <m:r>
                            <a:rPr kumimoji="1" lang="en-US" altLang="zh-CN" sz="3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kumimoji="1" lang="zh-CN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7171" y="3490470"/>
                <a:ext cx="2518446" cy="921984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4233818" y="3410590"/>
                <a:ext cx="3049296" cy="10440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mr-IN" altLang="zh-CN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sz="3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zh-CN" sz="3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kumimoji="1" lang="mr-IN" altLang="zh-CN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mr-IN" altLang="zh-CN" sz="3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𝜌</m:t>
                          </m:r>
                          <m:r>
                            <a:rPr kumimoji="1" lang="mr-IN" altLang="zh-CN" sz="3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∆</m:t>
                          </m:r>
                          <m:r>
                            <a:rPr kumimoji="1" lang="en-US" altLang="zh-CN" sz="3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𝑉</m:t>
                          </m:r>
                        </m:e>
                      </m:d>
                      <m:sSup>
                        <m:sSupPr>
                          <m:ctrlPr>
                            <a:rPr kumimoji="1" lang="en-US" altLang="zh-CN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1" lang="mr-IN" altLang="zh-CN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kumimoji="1" lang="mr-IN" altLang="zh-CN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mr-IN" altLang="zh-CN" sz="3200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r>
                                    <a:rPr kumimoji="1" lang="en-US" altLang="zh-CN" sz="3200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𝑦</m:t>
                                  </m:r>
                                </m:num>
                                <m:den>
                                  <m:r>
                                    <a:rPr kumimoji="1" lang="mr-IN" altLang="zh-CN" sz="3200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r>
                                    <a:rPr kumimoji="1" lang="en-US" altLang="zh-CN" sz="3200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𝑡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kumimoji="1" lang="en-US" altLang="zh-CN" sz="3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kumimoji="1" lang="zh-CN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3818" y="3410590"/>
                <a:ext cx="3049296" cy="104406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2363203" y="4534538"/>
                <a:ext cx="4918013" cy="92519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mr-IN" altLang="zh-CN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sz="3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zh-CN" sz="3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2</m:t>
                          </m:r>
                        </m:den>
                      </m:f>
                      <m:r>
                        <a:rPr kumimoji="1" lang="mr-IN" altLang="zh-CN" sz="32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𝜌</m:t>
                      </m:r>
                      <m:r>
                        <a:rPr kumimoji="1" lang="mr-IN" altLang="zh-CN" sz="32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∆</m:t>
                      </m:r>
                      <m:r>
                        <a:rPr kumimoji="1" lang="en-US" altLang="zh-CN" sz="32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𝑉</m:t>
                      </m:r>
                      <m:sSup>
                        <m:sSupPr>
                          <m:ctrlPr>
                            <a:rPr kumimoji="1" lang="en-US" altLang="zh-CN" sz="320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CN" sz="32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𝜔</m:t>
                          </m:r>
                        </m:e>
                        <m:sup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kumimoji="1" lang="en-US" altLang="zh-CN" sz="320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𝐴</m:t>
                          </m:r>
                        </m:e>
                        <m:sup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kumimoji="1" lang="en-US" altLang="zh-CN" sz="320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kumimoji="1" lang="en-US" altLang="zh-CN" sz="3200" b="0" i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sin</m:t>
                          </m:r>
                        </m:e>
                        <m:sup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p>
                      </m:sSup>
                      <m:r>
                        <a:rPr kumimoji="1" lang="en-US" altLang="zh-CN" sz="32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𝜔</m:t>
                      </m:r>
                      <m:d>
                        <m:dPr>
                          <m:ctrlPr>
                            <a:rPr kumimoji="1" lang="mr-IN" altLang="zh-CN" sz="320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𝑡</m:t>
                          </m:r>
                          <m: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</m:t>
                          </m:r>
                          <m:f>
                            <m:fPr>
                              <m:ctrlPr>
                                <a:rPr kumimoji="1" lang="en-US" altLang="zh-CN" sz="32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CN" sz="3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num>
                            <m:den>
                              <m:r>
                                <a:rPr kumimoji="1" lang="en-US" altLang="zh-CN" sz="3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𝑢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kumimoji="1" lang="zh-CN" alt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3203" y="4534538"/>
                <a:ext cx="4918013" cy="92519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1717171" y="352747"/>
                <a:ext cx="2679964" cy="9219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3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latin typeface="Cambria Math" charset="0"/>
                            </a:rPr>
                            <m:t>𝑝</m:t>
                          </m:r>
                        </m:sub>
                      </m:sSub>
                      <m:r>
                        <a:rPr kumimoji="1" lang="en-US" altLang="zh-CN" sz="32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mr-IN" altLang="zh-CN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sz="3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zh-CN" sz="3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2</m:t>
                          </m:r>
                        </m:den>
                      </m:f>
                      <m:r>
                        <a:rPr kumimoji="1" lang="en-US" altLang="zh-CN" sz="3200" b="0" i="1" smtClean="0">
                          <a:latin typeface="Cambria Math" charset="0"/>
                        </a:rPr>
                        <m:t>𝑘</m:t>
                      </m:r>
                      <m:sSup>
                        <m:sSupPr>
                          <m:ctrlPr>
                            <a:rPr kumimoji="1" lang="en-US" altLang="zh-CN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CN" sz="3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(∆</m:t>
                          </m:r>
                          <m:r>
                            <a:rPr kumimoji="1" lang="en-US" altLang="zh-CN" sz="3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𝑦</m:t>
                          </m:r>
                          <m:r>
                            <a:rPr kumimoji="1" lang="en-US" altLang="zh-CN" sz="3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</m:t>
                          </m:r>
                        </m:e>
                        <m:sup>
                          <m:r>
                            <a:rPr kumimoji="1" lang="en-US" altLang="zh-CN" sz="3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kumimoji="1" lang="zh-CN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7171" y="352747"/>
                <a:ext cx="2679964" cy="921984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框 6"/>
          <p:cNvSpPr txBox="1"/>
          <p:nvPr/>
        </p:nvSpPr>
        <p:spPr>
          <a:xfrm>
            <a:off x="440052" y="540016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smtClean="0">
                <a:solidFill>
                  <a:srgbClr val="006600"/>
                </a:solidFill>
                <a:latin typeface="SimHei" charset="-122"/>
                <a:ea typeface="SimHei" charset="-122"/>
                <a:cs typeface="SimHei" charset="-122"/>
              </a:rPr>
              <a:t>势能：</a:t>
            </a:r>
            <a:endParaRPr lang="zh-CN" altLang="en-US" sz="3200" b="1" dirty="0">
              <a:solidFill>
                <a:srgbClr val="006600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/>
              <p:cNvSpPr txBox="1"/>
              <p:nvPr/>
            </p:nvSpPr>
            <p:spPr>
              <a:xfrm>
                <a:off x="4416386" y="352747"/>
                <a:ext cx="2384051" cy="92519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mr-IN" altLang="zh-CN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sz="3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zh-CN" sz="3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2</m:t>
                          </m:r>
                        </m:den>
                      </m:f>
                      <m:f>
                        <m:fPr>
                          <m:ctrlPr>
                            <a:rPr kumimoji="1" lang="mr-IN" altLang="zh-CN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𝑌𝑆</m:t>
                          </m:r>
                        </m:num>
                        <m:den>
                          <m:r>
                            <a:rPr kumimoji="1" lang="mr-IN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∆</m:t>
                          </m:r>
                          <m: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</m:den>
                      </m:f>
                      <m:sSup>
                        <m:sSupPr>
                          <m:ctrlPr>
                            <a:rPr kumimoji="1" lang="en-US" altLang="zh-CN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CN" sz="3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(∆</m:t>
                          </m:r>
                          <m:r>
                            <a:rPr kumimoji="1" lang="en-US" altLang="zh-CN" sz="3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𝑦</m:t>
                          </m:r>
                          <m:r>
                            <a:rPr kumimoji="1" lang="en-US" altLang="zh-CN" sz="3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</m:t>
                          </m:r>
                        </m:e>
                        <m:sup>
                          <m:r>
                            <a:rPr kumimoji="1" lang="en-US" altLang="zh-CN" sz="3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kumimoji="1" lang="zh-CN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6386" y="352747"/>
                <a:ext cx="2384051" cy="92519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/>
              <p:cNvSpPr txBox="1"/>
              <p:nvPr/>
            </p:nvSpPr>
            <p:spPr>
              <a:xfrm>
                <a:off x="6786369" y="283247"/>
                <a:ext cx="2922723" cy="10328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mr-IN" altLang="zh-CN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sz="3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zh-CN" sz="3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2</m:t>
                          </m:r>
                        </m:den>
                      </m:f>
                      <m:r>
                        <a:rPr kumimoji="1" lang="en-US" altLang="zh-CN" sz="32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𝑌𝑆</m:t>
                      </m:r>
                      <m:r>
                        <a:rPr kumimoji="1" lang="en-US" altLang="zh-CN" sz="32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∆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𝑥</m:t>
                      </m:r>
                      <m:sSup>
                        <m:sSupPr>
                          <m:ctrlPr>
                            <a:rPr kumimoji="1" lang="en-US" altLang="zh-CN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1" lang="mr-IN" altLang="zh-CN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kumimoji="1" lang="mr-IN" altLang="zh-CN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mr-IN" altLang="zh-CN" sz="3200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∆</m:t>
                                  </m:r>
                                  <m:r>
                                    <a:rPr kumimoji="1" lang="en-US" altLang="zh-CN" sz="3200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𝑦</m:t>
                                  </m:r>
                                </m:num>
                                <m:den>
                                  <m:r>
                                    <a:rPr kumimoji="1" lang="mr-IN" altLang="zh-CN" sz="3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∆</m:t>
                                  </m:r>
                                  <m:r>
                                    <a:rPr kumimoji="1" lang="en-US" altLang="zh-CN" sz="3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kumimoji="1" lang="en-US" altLang="zh-CN" sz="3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kumimoji="1" lang="zh-CN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6369" y="283247"/>
                <a:ext cx="2922723" cy="1032847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/>
              <p:cNvSpPr txBox="1"/>
              <p:nvPr/>
            </p:nvSpPr>
            <p:spPr>
              <a:xfrm>
                <a:off x="2296432" y="1354611"/>
                <a:ext cx="2707921" cy="10440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mr-IN" altLang="zh-CN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sz="3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zh-CN" sz="3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2</m:t>
                          </m:r>
                        </m:den>
                      </m:f>
                      <m:r>
                        <a:rPr kumimoji="1" lang="en-US" altLang="zh-CN" sz="32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𝑌</m:t>
                      </m:r>
                      <m:r>
                        <a:rPr kumimoji="1" lang="en-US" altLang="zh-CN" sz="32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∆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𝑉</m:t>
                      </m:r>
                      <m:sSup>
                        <m:sSupPr>
                          <m:ctrlPr>
                            <a:rPr kumimoji="1" lang="en-US" altLang="zh-CN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1" lang="mr-IN" altLang="zh-CN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kumimoji="1" lang="mr-IN" altLang="zh-CN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mr-IN" altLang="zh-CN" sz="3200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r>
                                    <a:rPr kumimoji="1" lang="en-US" altLang="zh-CN" sz="3200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𝑦</m:t>
                                  </m:r>
                                </m:num>
                                <m:den>
                                  <m:r>
                                    <a:rPr kumimoji="1" lang="mr-IN" altLang="zh-CN" sz="320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r>
                                    <a:rPr kumimoji="1" lang="en-US" altLang="zh-CN" sz="3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kumimoji="1" lang="en-US" altLang="zh-CN" sz="3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kumimoji="1" lang="zh-CN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6432" y="1354611"/>
                <a:ext cx="2707921" cy="1044068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/>
              <p:cNvSpPr txBox="1"/>
              <p:nvPr/>
            </p:nvSpPr>
            <p:spPr>
              <a:xfrm>
                <a:off x="10068517" y="639183"/>
                <a:ext cx="1388201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b="0" i="1" smtClean="0">
                          <a:solidFill>
                            <a:srgbClr val="C0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∆</m:t>
                      </m:r>
                      <m:r>
                        <a:rPr kumimoji="1" lang="en-US" altLang="zh-CN" sz="3200" b="0" i="1" smtClean="0">
                          <a:solidFill>
                            <a:srgbClr val="C0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𝑥</m:t>
                      </m:r>
                      <m:r>
                        <a:rPr kumimoji="1" lang="is-IS" altLang="zh-CN" sz="3200" b="0" i="1" smtClean="0">
                          <a:solidFill>
                            <a:srgbClr val="C0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→</m:t>
                      </m:r>
                      <m:r>
                        <a:rPr kumimoji="1" lang="en-US" altLang="zh-CN" sz="3200" b="0" i="1" smtClean="0">
                          <a:solidFill>
                            <a:srgbClr val="C0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0</m:t>
                      </m:r>
                    </m:oMath>
                  </m:oMathPara>
                </a14:m>
                <a:endParaRPr kumimoji="1" lang="zh-CN" altLang="en-US" sz="2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8517" y="639183"/>
                <a:ext cx="1388201" cy="492443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/>
              <p:cNvSpPr txBox="1"/>
              <p:nvPr/>
            </p:nvSpPr>
            <p:spPr>
              <a:xfrm>
                <a:off x="4934753" y="1422167"/>
                <a:ext cx="5444632" cy="9406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mr-IN" altLang="zh-CN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sz="3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zh-CN" sz="3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2</m:t>
                          </m:r>
                        </m:den>
                      </m:f>
                      <m:r>
                        <a:rPr kumimoji="1" lang="en-US" altLang="zh-CN" sz="32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𝑌</m:t>
                      </m:r>
                      <m:r>
                        <a:rPr kumimoji="1" lang="en-US" altLang="zh-CN" sz="32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∆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𝑉</m:t>
                      </m:r>
                      <m:sSup>
                        <m:sSupPr>
                          <m:ctrlPr>
                            <a:rPr kumimoji="1" lang="en-US" altLang="zh-CN" sz="32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1" lang="mr-IN" altLang="zh-CN" sz="32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kumimoji="1" lang="mr-IN" altLang="zh-CN" sz="3200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mr-IN" altLang="zh-CN" sz="320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𝜔</m:t>
                                  </m:r>
                                </m:num>
                                <m:den>
                                  <m:r>
                                    <a:rPr kumimoji="1" lang="en-US" altLang="zh-CN" sz="32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𝑢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kumimoji="1" lang="en-US" altLang="zh-CN" sz="320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𝐴</m:t>
                          </m:r>
                        </m:e>
                        <m:sup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kumimoji="1" lang="en-US" altLang="zh-CN" sz="32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kumimoji="1" lang="en-US" altLang="zh-CN" sz="320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sin</m:t>
                          </m:r>
                        </m:e>
                        <m:sup>
                          <m: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p>
                      </m:sSup>
                      <m:r>
                        <a:rPr kumimoji="1" lang="en-US" altLang="zh-CN" sz="32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𝜔</m:t>
                      </m:r>
                      <m:d>
                        <m:dPr>
                          <m:ctrlPr>
                            <a:rPr kumimoji="1" lang="mr-IN" altLang="zh-CN" sz="32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𝑡</m:t>
                          </m:r>
                          <m: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</m:t>
                          </m:r>
                          <m:f>
                            <m:fPr>
                              <m:ctrlPr>
                                <a:rPr kumimoji="1" lang="en-US" altLang="zh-CN" sz="32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CN" sz="3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num>
                            <m:den>
                              <m:r>
                                <a:rPr kumimoji="1" lang="en-US" altLang="zh-CN" sz="3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𝑢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kumimoji="1" lang="zh-CN" alt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文本框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4753" y="1422167"/>
                <a:ext cx="5444632" cy="940642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/>
              <p:cNvSpPr txBox="1"/>
              <p:nvPr/>
            </p:nvSpPr>
            <p:spPr>
              <a:xfrm>
                <a:off x="2291995" y="2466806"/>
                <a:ext cx="4918013" cy="92519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mr-IN" altLang="zh-CN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sz="3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zh-CN" sz="3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2</m:t>
                          </m:r>
                        </m:den>
                      </m:f>
                      <m:r>
                        <a:rPr kumimoji="1" lang="mr-IN" altLang="zh-CN" sz="32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𝜌</m:t>
                      </m:r>
                      <m:r>
                        <a:rPr kumimoji="1" lang="mr-IN" altLang="zh-CN" sz="32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∆</m:t>
                      </m:r>
                      <m:r>
                        <a:rPr kumimoji="1" lang="en-US" altLang="zh-CN" sz="32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𝑉</m:t>
                      </m:r>
                      <m:sSup>
                        <m:sSupPr>
                          <m:ctrlPr>
                            <a:rPr kumimoji="1" lang="en-US" altLang="zh-CN" sz="320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CN" sz="32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𝜔</m:t>
                          </m:r>
                        </m:e>
                        <m:sup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kumimoji="1" lang="en-US" altLang="zh-CN" sz="320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𝐴</m:t>
                          </m:r>
                        </m:e>
                        <m:sup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kumimoji="1" lang="en-US" altLang="zh-CN" sz="320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kumimoji="1" lang="en-US" altLang="zh-CN" sz="3200" b="0" i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sin</m:t>
                          </m:r>
                        </m:e>
                        <m:sup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p>
                      </m:sSup>
                      <m:r>
                        <a:rPr kumimoji="1" lang="en-US" altLang="zh-CN" sz="32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𝜔</m:t>
                      </m:r>
                      <m:d>
                        <m:dPr>
                          <m:ctrlPr>
                            <a:rPr kumimoji="1" lang="mr-IN" altLang="zh-CN" sz="320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𝑡</m:t>
                          </m:r>
                          <m: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</m:t>
                          </m:r>
                          <m:f>
                            <m:fPr>
                              <m:ctrlPr>
                                <a:rPr kumimoji="1" lang="en-US" altLang="zh-CN" sz="32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CN" sz="3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num>
                            <m:den>
                              <m:r>
                                <a:rPr kumimoji="1" lang="en-US" altLang="zh-CN" sz="3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𝑢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kumimoji="1" lang="zh-CN" alt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文本框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1995" y="2466806"/>
                <a:ext cx="4918013" cy="925190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/>
              <p:cNvSpPr txBox="1"/>
              <p:nvPr/>
            </p:nvSpPr>
            <p:spPr>
              <a:xfrm>
                <a:off x="8460228" y="2653350"/>
                <a:ext cx="1339533" cy="1005340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3200" b="0" i="1" smtClean="0">
                              <a:latin typeface="Cambria Math" charset="0"/>
                            </a:rPr>
                            <m:t>𝑢</m:t>
                          </m:r>
                        </m:e>
                        <m:sup>
                          <m:r>
                            <a:rPr kumimoji="1" lang="en-US" altLang="zh-CN" sz="3200" b="0" i="1" smtClean="0">
                              <a:latin typeface="Cambria Math" charset="0"/>
                            </a:rPr>
                            <m:t>2</m:t>
                          </m:r>
                        </m:sup>
                      </m:sSup>
                      <m:r>
                        <a:rPr kumimoji="1" lang="en-US" altLang="zh-CN" sz="32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sz="3200" b="0" i="1" smtClean="0">
                              <a:latin typeface="Cambria Math" charset="0"/>
                            </a:rPr>
                            <m:t>𝑌</m:t>
                          </m:r>
                        </m:num>
                        <m:den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𝜌</m:t>
                          </m:r>
                        </m:den>
                      </m:f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15" name="文本框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0228" y="2653350"/>
                <a:ext cx="1339533" cy="1005340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/>
              <p:cNvSpPr txBox="1"/>
              <p:nvPr/>
            </p:nvSpPr>
            <p:spPr>
              <a:xfrm>
                <a:off x="1480703" y="5581812"/>
                <a:ext cx="6777689" cy="925190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3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𝑘</m:t>
                          </m:r>
                        </m:sub>
                      </m:sSub>
                      <m:r>
                        <a:rPr kumimoji="1" lang="en-US" altLang="zh-CN" sz="32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3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𝑝</m:t>
                          </m:r>
                        </m:sub>
                      </m:sSub>
                      <m:r>
                        <a:rPr kumimoji="1" lang="en-US" altLang="zh-CN" sz="32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mr-IN" altLang="zh-CN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sz="3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zh-CN" sz="3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2</m:t>
                          </m:r>
                        </m:den>
                      </m:f>
                      <m:r>
                        <a:rPr kumimoji="1" lang="mr-IN" altLang="zh-CN" sz="32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𝜌</m:t>
                      </m:r>
                      <m:r>
                        <a:rPr kumimoji="1" lang="mr-IN" altLang="zh-CN" sz="32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∆</m:t>
                      </m:r>
                      <m:r>
                        <a:rPr kumimoji="1" lang="en-US" altLang="zh-CN" sz="32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𝑉</m:t>
                      </m:r>
                      <m:sSup>
                        <m:sSupPr>
                          <m:ctrlPr>
                            <a:rPr kumimoji="1" lang="en-US" altLang="zh-CN" sz="320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CN" sz="32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𝜔</m:t>
                          </m:r>
                        </m:e>
                        <m:sup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kumimoji="1" lang="en-US" altLang="zh-CN" sz="320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𝐴</m:t>
                          </m:r>
                        </m:e>
                        <m:sup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kumimoji="1" lang="en-US" altLang="zh-CN" sz="320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kumimoji="1" lang="en-US" altLang="zh-CN" sz="3200" b="0" i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sin</m:t>
                          </m:r>
                        </m:e>
                        <m:sup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p>
                      </m:sSup>
                      <m:r>
                        <a:rPr kumimoji="1" lang="en-US" altLang="zh-CN" sz="32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𝜔</m:t>
                      </m:r>
                      <m:d>
                        <m:dPr>
                          <m:ctrlPr>
                            <a:rPr kumimoji="1" lang="mr-IN" altLang="zh-CN" sz="320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𝑡</m:t>
                          </m:r>
                          <m: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</m:t>
                          </m:r>
                          <m:f>
                            <m:fPr>
                              <m:ctrlPr>
                                <a:rPr kumimoji="1" lang="en-US" altLang="zh-CN" sz="32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CN" sz="3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num>
                            <m:den>
                              <m:r>
                                <a:rPr kumimoji="1" lang="en-US" altLang="zh-CN" sz="3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𝑢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kumimoji="1" lang="zh-CN" alt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文本框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0703" y="5581812"/>
                <a:ext cx="6777689" cy="925190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文本框 16"/>
          <p:cNvSpPr txBox="1"/>
          <p:nvPr/>
        </p:nvSpPr>
        <p:spPr>
          <a:xfrm>
            <a:off x="8681506" y="4921119"/>
            <a:ext cx="223651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 smtClean="0">
                <a:solidFill>
                  <a:srgbClr val="C00000"/>
                </a:solidFill>
                <a:latin typeface="SimHei" charset="-122"/>
                <a:ea typeface="SimHei" charset="-122"/>
                <a:cs typeface="SimHei" charset="-122"/>
              </a:rPr>
              <a:t>结论对横波</a:t>
            </a:r>
            <a:endParaRPr lang="en-US" altLang="zh-CN" sz="3200" b="1" dirty="0" smtClean="0">
              <a:solidFill>
                <a:srgbClr val="C00000"/>
              </a:solidFill>
              <a:latin typeface="SimHei" charset="-122"/>
              <a:ea typeface="SimHei" charset="-122"/>
              <a:cs typeface="SimHei" charset="-122"/>
            </a:endParaRPr>
          </a:p>
          <a:p>
            <a:r>
              <a:rPr lang="zh-CN" altLang="en-US" sz="3200" b="1" dirty="0" smtClean="0">
                <a:solidFill>
                  <a:srgbClr val="C00000"/>
                </a:solidFill>
                <a:latin typeface="SimHei" charset="-122"/>
                <a:ea typeface="SimHei" charset="-122"/>
                <a:cs typeface="SimHei" charset="-122"/>
              </a:rPr>
              <a:t> 仍然成立</a:t>
            </a:r>
            <a:endParaRPr lang="zh-CN" altLang="en-US" sz="3200" b="1" dirty="0">
              <a:solidFill>
                <a:srgbClr val="C00000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59049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14" grpId="0"/>
      <p:bldP spid="15" grpId="0" animBg="1"/>
      <p:bldP spid="16" grpId="0" animBg="1"/>
      <p:bldP spid="1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/>
              <p:cNvSpPr txBox="1"/>
              <p:nvPr/>
            </p:nvSpPr>
            <p:spPr>
              <a:xfrm>
                <a:off x="564675" y="352236"/>
                <a:ext cx="6777689" cy="925190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3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𝑘</m:t>
                          </m:r>
                        </m:sub>
                      </m:sSub>
                      <m:r>
                        <a:rPr kumimoji="1" lang="en-US" altLang="zh-CN" sz="32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3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𝑝</m:t>
                          </m:r>
                        </m:sub>
                      </m:sSub>
                      <m:r>
                        <a:rPr kumimoji="1" lang="en-US" altLang="zh-CN" sz="32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mr-IN" altLang="zh-CN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sz="3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zh-CN" sz="3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2</m:t>
                          </m:r>
                        </m:den>
                      </m:f>
                      <m:r>
                        <a:rPr kumimoji="1" lang="mr-IN" altLang="zh-CN" sz="32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𝜌</m:t>
                      </m:r>
                      <m:r>
                        <a:rPr kumimoji="1" lang="mr-IN" altLang="zh-CN" sz="32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∆</m:t>
                      </m:r>
                      <m:r>
                        <a:rPr kumimoji="1" lang="en-US" altLang="zh-CN" sz="32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𝑉</m:t>
                      </m:r>
                      <m:sSup>
                        <m:sSupPr>
                          <m:ctrlPr>
                            <a:rPr kumimoji="1" lang="en-US" altLang="zh-CN" sz="320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CN" sz="32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𝜔</m:t>
                          </m:r>
                        </m:e>
                        <m:sup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kumimoji="1" lang="en-US" altLang="zh-CN" sz="320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𝐴</m:t>
                          </m:r>
                        </m:e>
                        <m:sup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kumimoji="1" lang="en-US" altLang="zh-CN" sz="320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kumimoji="1" lang="en-US" altLang="zh-CN" sz="3200" b="0" i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sin</m:t>
                          </m:r>
                        </m:e>
                        <m:sup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p>
                      </m:sSup>
                      <m:r>
                        <a:rPr kumimoji="1" lang="en-US" altLang="zh-CN" sz="32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𝜔</m:t>
                      </m:r>
                      <m:d>
                        <m:dPr>
                          <m:ctrlPr>
                            <a:rPr kumimoji="1" lang="mr-IN" altLang="zh-CN" sz="320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𝑡</m:t>
                          </m:r>
                          <m: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</m:t>
                          </m:r>
                          <m:f>
                            <m:fPr>
                              <m:ctrlPr>
                                <a:rPr kumimoji="1" lang="en-US" altLang="zh-CN" sz="32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CN" sz="3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num>
                            <m:den>
                              <m:r>
                                <a:rPr kumimoji="1" lang="en-US" altLang="zh-CN" sz="3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𝑢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kumimoji="1" lang="zh-CN" alt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675" y="352236"/>
                <a:ext cx="6777689" cy="92519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框 2"/>
          <p:cNvSpPr txBox="1"/>
          <p:nvPr/>
        </p:nvSpPr>
        <p:spPr>
          <a:xfrm>
            <a:off x="496322" y="1377564"/>
            <a:ext cx="654538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 smtClean="0">
                <a:solidFill>
                  <a:schemeClr val="tx1"/>
                </a:solidFill>
                <a:latin typeface="SimHei" charset="-122"/>
                <a:ea typeface="SimHei" charset="-122"/>
                <a:cs typeface="SimHei" charset="-122"/>
              </a:rPr>
              <a:t>1).</a:t>
            </a:r>
            <a:r>
              <a:rPr lang="zh-CN" altLang="en-US" sz="3200" b="1" dirty="0" smtClean="0">
                <a:solidFill>
                  <a:schemeClr val="tx1"/>
                </a:solidFill>
                <a:latin typeface="SimHei" charset="-122"/>
                <a:ea typeface="SimHei" charset="-122"/>
                <a:cs typeface="SimHei" charset="-122"/>
              </a:rPr>
              <a:t>波动动能与势能数值相同，相位</a:t>
            </a:r>
            <a:endParaRPr lang="en-US" altLang="zh-CN" sz="3200" b="1" dirty="0" smtClean="0">
              <a:solidFill>
                <a:schemeClr val="tx1"/>
              </a:solidFill>
              <a:latin typeface="SimHei" charset="-122"/>
              <a:ea typeface="SimHei" charset="-122"/>
              <a:cs typeface="SimHei" charset="-122"/>
            </a:endParaRPr>
          </a:p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 </a:t>
            </a:r>
            <a:r>
              <a:rPr lang="zh-CN" altLang="en-US" sz="3200" b="1" dirty="0" smtClean="0">
                <a:latin typeface="SimHei" charset="-122"/>
                <a:ea typeface="SimHei" charset="-122"/>
                <a:cs typeface="SimHei" charset="-122"/>
              </a:rPr>
              <a:t>  </a:t>
            </a:r>
            <a:r>
              <a:rPr lang="zh-CN" altLang="en-US" sz="3200" b="1" dirty="0" smtClean="0">
                <a:solidFill>
                  <a:schemeClr val="tx1"/>
                </a:solidFill>
                <a:latin typeface="SimHei" charset="-122"/>
                <a:ea typeface="SimHei" charset="-122"/>
                <a:cs typeface="SimHei" charset="-122"/>
              </a:rPr>
              <a:t>相同。</a:t>
            </a:r>
            <a:r>
              <a:rPr lang="zh-CN" altLang="en-US" sz="3200" b="1" dirty="0" smtClean="0">
                <a:latin typeface="SimHei" charset="-122"/>
                <a:ea typeface="SimHei" charset="-122"/>
                <a:cs typeface="SimHei" charset="-122"/>
              </a:rPr>
              <a:t>同时变大，同时减小。</a:t>
            </a:r>
            <a:endParaRPr lang="zh-CN" altLang="en-US" sz="3200" b="1" dirty="0">
              <a:latin typeface="SimHei" charset="-122"/>
              <a:ea typeface="SimHei" charset="-122"/>
              <a:cs typeface="SimHei" charset="-122"/>
            </a:endParaRPr>
          </a:p>
        </p:txBody>
      </p:sp>
      <p:cxnSp>
        <p:nvCxnSpPr>
          <p:cNvPr id="17" name="直线箭头连接符 16"/>
          <p:cNvCxnSpPr/>
          <p:nvPr/>
        </p:nvCxnSpPr>
        <p:spPr>
          <a:xfrm>
            <a:off x="7041704" y="2766900"/>
            <a:ext cx="437505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/>
              <p:cNvSpPr txBox="1"/>
              <p:nvPr/>
            </p:nvSpPr>
            <p:spPr>
              <a:xfrm>
                <a:off x="11110582" y="2766900"/>
                <a:ext cx="30617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1" i="1" smtClean="0">
                          <a:latin typeface="Cambria Math" charset="0"/>
                        </a:rPr>
                        <m:t>𝒙</m:t>
                      </m:r>
                    </m:oMath>
                  </m:oMathPara>
                </a14:m>
                <a:endParaRPr kumimoji="1" lang="zh-CN" altLang="en-US" sz="2800" b="1" dirty="0"/>
              </a:p>
            </p:txBody>
          </p:sp>
        </mc:Choice>
        <mc:Fallback xmlns="">
          <p:sp>
            <p:nvSpPr>
              <p:cNvPr id="18" name="文本框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10582" y="2766900"/>
                <a:ext cx="306174" cy="43088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直线箭头连接符 18"/>
          <p:cNvCxnSpPr/>
          <p:nvPr/>
        </p:nvCxnSpPr>
        <p:spPr>
          <a:xfrm>
            <a:off x="9900759" y="2155730"/>
            <a:ext cx="1066802" cy="0"/>
          </a:xfrm>
          <a:prstGeom prst="straightConnector1">
            <a:avLst/>
          </a:prstGeom>
          <a:ln w="50800">
            <a:solidFill>
              <a:srgbClr val="FF000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/>
              <p:cNvSpPr txBox="1"/>
              <p:nvPr/>
            </p:nvSpPr>
            <p:spPr>
              <a:xfrm>
                <a:off x="10281073" y="1693897"/>
                <a:ext cx="33182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kumimoji="1" lang="en-US" altLang="zh-CN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zh-CN" sz="2800" b="1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𝒖</m:t>
                          </m:r>
                        </m:e>
                      </m:acc>
                    </m:oMath>
                  </m:oMathPara>
                </a14:m>
                <a:endParaRPr kumimoji="1" lang="zh-CN" altLang="en-US" sz="28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0" name="文本框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81073" y="1693897"/>
                <a:ext cx="331821" cy="43088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任意形状 20"/>
          <p:cNvSpPr/>
          <p:nvPr/>
        </p:nvSpPr>
        <p:spPr>
          <a:xfrm>
            <a:off x="7308990" y="1482670"/>
            <a:ext cx="3418449" cy="2522218"/>
          </a:xfrm>
          <a:custGeom>
            <a:avLst/>
            <a:gdLst>
              <a:gd name="connsiteX0" fmla="*/ 0 w 3418449"/>
              <a:gd name="connsiteY0" fmla="*/ 1111377 h 2377499"/>
              <a:gd name="connsiteX1" fmla="*/ 759655 w 3418449"/>
              <a:gd name="connsiteY1" fmla="*/ 29 h 2377499"/>
              <a:gd name="connsiteX2" fmla="*/ 1645920 w 3418449"/>
              <a:gd name="connsiteY2" fmla="*/ 1139512 h 2377499"/>
              <a:gd name="connsiteX3" fmla="*/ 2574388 w 3418449"/>
              <a:gd name="connsiteY3" fmla="*/ 2377469 h 2377499"/>
              <a:gd name="connsiteX4" fmla="*/ 3418449 w 3418449"/>
              <a:gd name="connsiteY4" fmla="*/ 1181715 h 2377499"/>
              <a:gd name="connsiteX5" fmla="*/ 3418449 w 3418449"/>
              <a:gd name="connsiteY5" fmla="*/ 1181715 h 2377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18449" h="2377499">
                <a:moveTo>
                  <a:pt x="0" y="1111377"/>
                </a:moveTo>
                <a:cubicBezTo>
                  <a:pt x="242667" y="553358"/>
                  <a:pt x="485335" y="-4660"/>
                  <a:pt x="759655" y="29"/>
                </a:cubicBezTo>
                <a:cubicBezTo>
                  <a:pt x="1033975" y="4718"/>
                  <a:pt x="1343465" y="743272"/>
                  <a:pt x="1645920" y="1139512"/>
                </a:cubicBezTo>
                <a:cubicBezTo>
                  <a:pt x="1948375" y="1535752"/>
                  <a:pt x="2278967" y="2370435"/>
                  <a:pt x="2574388" y="2377469"/>
                </a:cubicBezTo>
                <a:cubicBezTo>
                  <a:pt x="2869809" y="2384503"/>
                  <a:pt x="3418449" y="1181715"/>
                  <a:pt x="3418449" y="1181715"/>
                </a:cubicBezTo>
                <a:lnTo>
                  <a:pt x="3418449" y="1181715"/>
                </a:lnTo>
              </a:path>
            </a:pathLst>
          </a:cu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任意形状 22"/>
          <p:cNvSpPr/>
          <p:nvPr/>
        </p:nvSpPr>
        <p:spPr>
          <a:xfrm>
            <a:off x="7421531" y="1641433"/>
            <a:ext cx="3432517" cy="2574465"/>
          </a:xfrm>
          <a:custGeom>
            <a:avLst/>
            <a:gdLst>
              <a:gd name="connsiteX0" fmla="*/ 0 w 3432517"/>
              <a:gd name="connsiteY0" fmla="*/ 1167670 h 2574465"/>
              <a:gd name="connsiteX1" fmla="*/ 633047 w 3432517"/>
              <a:gd name="connsiteY1" fmla="*/ 52 h 2574465"/>
              <a:gd name="connsiteX2" fmla="*/ 1406770 w 3432517"/>
              <a:gd name="connsiteY2" fmla="*/ 1125467 h 2574465"/>
              <a:gd name="connsiteX3" fmla="*/ 2461847 w 3432517"/>
              <a:gd name="connsiteY3" fmla="*/ 2574439 h 2574465"/>
              <a:gd name="connsiteX4" fmla="*/ 3432517 w 3432517"/>
              <a:gd name="connsiteY4" fmla="*/ 1167670 h 2574465"/>
              <a:gd name="connsiteX5" fmla="*/ 3432517 w 3432517"/>
              <a:gd name="connsiteY5" fmla="*/ 1167670 h 25744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32517" h="2574465">
                <a:moveTo>
                  <a:pt x="0" y="1167670"/>
                </a:moveTo>
                <a:cubicBezTo>
                  <a:pt x="199292" y="587378"/>
                  <a:pt x="398585" y="7086"/>
                  <a:pt x="633047" y="52"/>
                </a:cubicBezTo>
                <a:cubicBezTo>
                  <a:pt x="867509" y="-6982"/>
                  <a:pt x="1101970" y="696402"/>
                  <a:pt x="1406770" y="1125467"/>
                </a:cubicBezTo>
                <a:cubicBezTo>
                  <a:pt x="1711570" y="1554532"/>
                  <a:pt x="2124223" y="2567405"/>
                  <a:pt x="2461847" y="2574439"/>
                </a:cubicBezTo>
                <a:cubicBezTo>
                  <a:pt x="2799471" y="2581473"/>
                  <a:pt x="3432517" y="1167670"/>
                  <a:pt x="3432517" y="1167670"/>
                </a:cubicBezTo>
                <a:lnTo>
                  <a:pt x="3432517" y="1167670"/>
                </a:lnTo>
              </a:path>
            </a:pathLst>
          </a:cu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/>
              <p:cNvSpPr txBox="1"/>
              <p:nvPr/>
            </p:nvSpPr>
            <p:spPr>
              <a:xfrm>
                <a:off x="786443" y="2511511"/>
                <a:ext cx="6319807" cy="6288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imHei" charset="-122"/>
                            <a:cs typeface="SimHei" charset="-122"/>
                          </a:rPr>
                        </m:ctrlPr>
                      </m:sSubPr>
                      <m:e>
                        <m:r>
                          <a:rPr lang="en-US" altLang="zh-CN" sz="3200" b="1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SimHei" charset="-122"/>
                            <a:cs typeface="SimHei" charset="-122"/>
                          </a:rPr>
                          <m:t>𝑾</m:t>
                        </m:r>
                      </m:e>
                      <m:sub>
                        <m:r>
                          <a:rPr lang="en-US" altLang="zh-CN" sz="3200" b="1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SimHei" charset="-122"/>
                            <a:cs typeface="SimHei" charset="-122"/>
                          </a:rPr>
                          <m:t>𝒌</m:t>
                        </m:r>
                      </m:sub>
                    </m:sSub>
                  </m:oMath>
                </a14:m>
                <a:r>
                  <a:rPr lang="zh-CN" altLang="en-US" sz="3200" b="1" dirty="0" smtClean="0">
                    <a:solidFill>
                      <a:schemeClr val="tx1"/>
                    </a:solidFill>
                    <a:latin typeface="SimHei" charset="-122"/>
                    <a:ea typeface="SimHei" charset="-122"/>
                    <a:cs typeface="SimHei" charset="-122"/>
                  </a:rPr>
                  <a:t>最大则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1" i="1">
                            <a:latin typeface="Cambria Math" panose="02040503050406030204" pitchFamily="18" charset="0"/>
                            <a:ea typeface="SimHei" charset="-122"/>
                            <a:cs typeface="SimHei" charset="-122"/>
                          </a:rPr>
                        </m:ctrlPr>
                      </m:sSubPr>
                      <m:e>
                        <m:r>
                          <a:rPr lang="en-US" altLang="zh-CN" sz="3200" b="1" i="1">
                            <a:latin typeface="Cambria Math" charset="0"/>
                            <a:ea typeface="SimHei" charset="-122"/>
                            <a:cs typeface="SimHei" charset="-122"/>
                          </a:rPr>
                          <m:t>𝑾</m:t>
                        </m:r>
                      </m:e>
                      <m:sub>
                        <m:r>
                          <a:rPr lang="en-US" altLang="zh-CN" sz="3200" b="1" i="1" smtClean="0">
                            <a:latin typeface="Cambria Math" charset="0"/>
                            <a:ea typeface="SimHei" charset="-122"/>
                            <a:cs typeface="SimHei" charset="-122"/>
                          </a:rPr>
                          <m:t>𝒑</m:t>
                        </m:r>
                      </m:sub>
                    </m:sSub>
                  </m:oMath>
                </a14:m>
                <a:r>
                  <a:rPr lang="zh-CN" altLang="en-US" sz="3200" b="1" dirty="0" smtClean="0">
                    <a:solidFill>
                      <a:schemeClr val="tx1"/>
                    </a:solidFill>
                    <a:latin typeface="SimHei" charset="-122"/>
                    <a:ea typeface="SimHei" charset="-122"/>
                    <a:cs typeface="SimHei" charset="-122"/>
                  </a:rPr>
                  <a:t>也最大，平衡位置</a:t>
                </a:r>
                <a:r>
                  <a:rPr lang="zh-CN" altLang="en-US" sz="3200" b="1" dirty="0" smtClean="0">
                    <a:latin typeface="SimHei" charset="-122"/>
                    <a:ea typeface="SimHei" charset="-122"/>
                    <a:cs typeface="SimHei" charset="-122"/>
                  </a:rPr>
                  <a:t>；</a:t>
                </a:r>
                <a:endParaRPr lang="zh-CN" altLang="en-US" sz="3200" b="1" dirty="0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24" name="文本框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443" y="2511511"/>
                <a:ext cx="6319807" cy="628826"/>
              </a:xfrm>
              <a:prstGeom prst="rect">
                <a:avLst/>
              </a:prstGeom>
              <a:blipFill rotWithShape="0">
                <a:blip r:embed="rId5"/>
                <a:stretch>
                  <a:fillRect t="-16505" r="-1832" b="-2038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/>
              <p:cNvSpPr txBox="1"/>
              <p:nvPr/>
            </p:nvSpPr>
            <p:spPr>
              <a:xfrm>
                <a:off x="786442" y="3197066"/>
                <a:ext cx="6935360" cy="6288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imHei" charset="-122"/>
                            <a:cs typeface="SimHei" charset="-122"/>
                          </a:rPr>
                        </m:ctrlPr>
                      </m:sSubPr>
                      <m:e>
                        <m:r>
                          <a:rPr lang="en-US" altLang="zh-CN" sz="3200" b="1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SimHei" charset="-122"/>
                            <a:cs typeface="SimHei" charset="-122"/>
                          </a:rPr>
                          <m:t>𝑾</m:t>
                        </m:r>
                      </m:e>
                      <m:sub>
                        <m:r>
                          <a:rPr lang="en-US" altLang="zh-CN" sz="3200" b="1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SimHei" charset="-122"/>
                            <a:cs typeface="SimHei" charset="-122"/>
                          </a:rPr>
                          <m:t>𝒌</m:t>
                        </m:r>
                      </m:sub>
                    </m:sSub>
                  </m:oMath>
                </a14:m>
                <a:r>
                  <a:rPr lang="zh-CN" altLang="en-US" sz="3200" b="1" dirty="0" smtClean="0">
                    <a:solidFill>
                      <a:schemeClr val="tx1"/>
                    </a:solidFill>
                    <a:latin typeface="SimHei" charset="-122"/>
                    <a:ea typeface="SimHei" charset="-122"/>
                    <a:cs typeface="SimHei" charset="-122"/>
                  </a:rPr>
                  <a:t>最小则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1" i="1">
                            <a:latin typeface="Cambria Math" panose="02040503050406030204" pitchFamily="18" charset="0"/>
                            <a:ea typeface="SimHei" charset="-122"/>
                            <a:cs typeface="SimHei" charset="-122"/>
                          </a:rPr>
                        </m:ctrlPr>
                      </m:sSubPr>
                      <m:e>
                        <m:r>
                          <a:rPr lang="en-US" altLang="zh-CN" sz="3200" b="1" i="1">
                            <a:latin typeface="Cambria Math" charset="0"/>
                            <a:ea typeface="SimHei" charset="-122"/>
                            <a:cs typeface="SimHei" charset="-122"/>
                          </a:rPr>
                          <m:t>𝑾</m:t>
                        </m:r>
                      </m:e>
                      <m:sub>
                        <m:r>
                          <a:rPr lang="en-US" altLang="zh-CN" sz="3200" b="1" i="1" smtClean="0">
                            <a:latin typeface="Cambria Math" charset="0"/>
                            <a:ea typeface="SimHei" charset="-122"/>
                            <a:cs typeface="SimHei" charset="-122"/>
                          </a:rPr>
                          <m:t>𝒑</m:t>
                        </m:r>
                      </m:sub>
                    </m:sSub>
                  </m:oMath>
                </a14:m>
                <a:r>
                  <a:rPr lang="zh-CN" altLang="en-US" sz="3200" b="1" dirty="0" smtClean="0">
                    <a:solidFill>
                      <a:schemeClr val="tx1"/>
                    </a:solidFill>
                    <a:latin typeface="SimHei" charset="-122"/>
                    <a:ea typeface="SimHei" charset="-122"/>
                    <a:cs typeface="SimHei" charset="-122"/>
                  </a:rPr>
                  <a:t>也最小，最大位移处</a:t>
                </a:r>
                <a:r>
                  <a:rPr lang="zh-CN" altLang="en-US" sz="3200" b="1" dirty="0" smtClean="0">
                    <a:latin typeface="SimHei" charset="-122"/>
                    <a:ea typeface="SimHei" charset="-122"/>
                    <a:cs typeface="SimHei" charset="-122"/>
                  </a:rPr>
                  <a:t>。</a:t>
                </a:r>
                <a:endParaRPr lang="zh-CN" altLang="en-US" sz="3200" b="1" dirty="0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25" name="文本框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442" y="3197066"/>
                <a:ext cx="6935360" cy="628826"/>
              </a:xfrm>
              <a:prstGeom prst="rect">
                <a:avLst/>
              </a:prstGeom>
              <a:blipFill rotWithShape="0">
                <a:blip r:embed="rId6"/>
                <a:stretch>
                  <a:fillRect t="-16346" b="-1923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矩形 25"/>
          <p:cNvSpPr/>
          <p:nvPr/>
        </p:nvSpPr>
        <p:spPr>
          <a:xfrm>
            <a:off x="7970171" y="1500808"/>
            <a:ext cx="196948" cy="150674"/>
          </a:xfrm>
          <a:prstGeom prst="rect">
            <a:avLst/>
          </a:prstGeom>
          <a:solidFill>
            <a:srgbClr val="FF66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7" name="平行四边形 26"/>
          <p:cNvSpPr/>
          <p:nvPr/>
        </p:nvSpPr>
        <p:spPr>
          <a:xfrm rot="14333262">
            <a:off x="8763160" y="2659366"/>
            <a:ext cx="290566" cy="186930"/>
          </a:xfrm>
          <a:prstGeom prst="parallelogram">
            <a:avLst/>
          </a:prstGeom>
          <a:solidFill>
            <a:srgbClr val="FF66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9" name="直线箭头连接符 28"/>
          <p:cNvCxnSpPr/>
          <p:nvPr/>
        </p:nvCxnSpPr>
        <p:spPr>
          <a:xfrm flipV="1">
            <a:off x="8926774" y="1883434"/>
            <a:ext cx="0" cy="841262"/>
          </a:xfrm>
          <a:prstGeom prst="straightConnector1">
            <a:avLst/>
          </a:prstGeom>
          <a:ln w="50800">
            <a:solidFill>
              <a:srgbClr val="00660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本框 30"/>
              <p:cNvSpPr txBox="1"/>
              <p:nvPr/>
            </p:nvSpPr>
            <p:spPr>
              <a:xfrm>
                <a:off x="9007123" y="1591555"/>
                <a:ext cx="57272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800" b="1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800" b="1" i="1" smtClean="0">
                              <a:solidFill>
                                <a:srgbClr val="006600"/>
                              </a:solidFill>
                              <a:latin typeface="Cambria Math" charset="0"/>
                            </a:rPr>
                            <m:t>𝒗</m:t>
                          </m:r>
                        </m:e>
                        <m:sub>
                          <m:r>
                            <a:rPr kumimoji="1" lang="en-US" altLang="zh-CN" sz="2800" b="1" i="1" smtClean="0">
                              <a:solidFill>
                                <a:srgbClr val="006600"/>
                              </a:solidFill>
                              <a:latin typeface="Cambria Math" charset="0"/>
                            </a:rPr>
                            <m:t>𝒎</m:t>
                          </m:r>
                        </m:sub>
                      </m:sSub>
                    </m:oMath>
                  </m:oMathPara>
                </a14:m>
                <a:endParaRPr kumimoji="1" lang="zh-CN" altLang="en-US" sz="2800" b="1" dirty="0">
                  <a:solidFill>
                    <a:srgbClr val="006600"/>
                  </a:solidFill>
                </a:endParaRPr>
              </a:p>
            </p:txBody>
          </p:sp>
        </mc:Choice>
        <mc:Fallback xmlns="">
          <p:sp>
            <p:nvSpPr>
              <p:cNvPr id="31" name="文本框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7123" y="1591555"/>
                <a:ext cx="572721" cy="430887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文本框 31"/>
          <p:cNvSpPr txBox="1"/>
          <p:nvPr/>
        </p:nvSpPr>
        <p:spPr>
          <a:xfrm>
            <a:off x="2097696" y="3882621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 smtClean="0">
                <a:solidFill>
                  <a:srgbClr val="C00000"/>
                </a:solidFill>
                <a:latin typeface="SimHei" charset="-122"/>
                <a:ea typeface="SimHei" charset="-122"/>
                <a:cs typeface="SimHei" charset="-122"/>
              </a:rPr>
              <a:t>与振动结论不同！</a:t>
            </a:r>
            <a:endParaRPr lang="zh-CN" altLang="en-US" sz="3200" b="1" dirty="0">
              <a:solidFill>
                <a:srgbClr val="C00000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496322" y="4538193"/>
            <a:ext cx="32624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 smtClean="0">
                <a:solidFill>
                  <a:schemeClr val="tx1"/>
                </a:solidFill>
                <a:latin typeface="SimHei" charset="-122"/>
                <a:ea typeface="SimHei" charset="-122"/>
                <a:cs typeface="SimHei" charset="-122"/>
              </a:rPr>
              <a:t>2).</a:t>
            </a:r>
            <a:r>
              <a:rPr lang="zh-CN" altLang="en-US" sz="3200" b="1" dirty="0" smtClean="0">
                <a:solidFill>
                  <a:schemeClr val="tx1"/>
                </a:solidFill>
                <a:latin typeface="SimHei" charset="-122"/>
                <a:ea typeface="SimHei" charset="-122"/>
                <a:cs typeface="SimHei" charset="-122"/>
              </a:rPr>
              <a:t>质元的总能量</a:t>
            </a:r>
            <a:endParaRPr lang="zh-CN" altLang="en-US" sz="3200" b="1" dirty="0">
              <a:latin typeface="SimHei" charset="-122"/>
              <a:ea typeface="SimHei" charset="-122"/>
              <a:cs typeface="SimHei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本框 33"/>
              <p:cNvSpPr txBox="1"/>
              <p:nvPr/>
            </p:nvSpPr>
            <p:spPr>
              <a:xfrm>
                <a:off x="3969094" y="4441136"/>
                <a:ext cx="7217489" cy="843436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𝑊</m:t>
                      </m:r>
                      <m:r>
                        <a:rPr kumimoji="1" lang="en-US" altLang="zh-CN" sz="32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3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𝑘</m:t>
                          </m:r>
                        </m:sub>
                      </m:sSub>
                      <m:r>
                        <a:rPr kumimoji="1" lang="en-US" altLang="zh-CN" sz="32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zh-CN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3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𝑝</m:t>
                          </m:r>
                        </m:sub>
                      </m:sSub>
                      <m:r>
                        <a:rPr kumimoji="1" lang="en-US" altLang="zh-CN" sz="32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=</m:t>
                      </m:r>
                      <m:r>
                        <a:rPr kumimoji="1" lang="mr-IN" altLang="zh-CN" sz="32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𝜌</m:t>
                      </m:r>
                      <m:r>
                        <a:rPr kumimoji="1" lang="mr-IN" altLang="zh-CN" sz="32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∆</m:t>
                      </m:r>
                      <m:r>
                        <a:rPr kumimoji="1" lang="en-US" altLang="zh-CN" sz="32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𝑉</m:t>
                      </m:r>
                      <m:sSup>
                        <m:sSupPr>
                          <m:ctrlPr>
                            <a:rPr kumimoji="1" lang="en-US" altLang="zh-CN" sz="320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CN" sz="32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𝜔</m:t>
                          </m:r>
                        </m:e>
                        <m:sup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kumimoji="1" lang="en-US" altLang="zh-CN" sz="320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𝐴</m:t>
                          </m:r>
                        </m:e>
                        <m:sup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kumimoji="1" lang="en-US" altLang="zh-CN" sz="320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kumimoji="1" lang="en-US" altLang="zh-CN" sz="3200" b="0" i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sin</m:t>
                          </m:r>
                        </m:e>
                        <m:sup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p>
                      </m:sSup>
                      <m:r>
                        <a:rPr kumimoji="1" lang="en-US" altLang="zh-CN" sz="32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𝜔</m:t>
                      </m:r>
                      <m:d>
                        <m:dPr>
                          <m:ctrlPr>
                            <a:rPr kumimoji="1" lang="mr-IN" altLang="zh-CN" sz="320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𝑡</m:t>
                          </m:r>
                          <m: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</m:t>
                          </m:r>
                          <m:f>
                            <m:fPr>
                              <m:ctrlPr>
                                <a:rPr kumimoji="1" lang="en-US" altLang="zh-CN" sz="32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CN" sz="3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num>
                            <m:den>
                              <m:r>
                                <a:rPr kumimoji="1" lang="en-US" altLang="zh-CN" sz="3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𝑢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kumimoji="1" lang="zh-CN" alt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4" name="文本框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9094" y="4441136"/>
                <a:ext cx="7217489" cy="843436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本框 34"/>
              <p:cNvSpPr txBox="1"/>
              <p:nvPr/>
            </p:nvSpPr>
            <p:spPr>
              <a:xfrm>
                <a:off x="1510279" y="5268201"/>
                <a:ext cx="5716630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3200" b="1" dirty="0" smtClean="0">
                    <a:solidFill>
                      <a:schemeClr val="tx1"/>
                    </a:solidFill>
                    <a:latin typeface="SimHei" charset="-122"/>
                    <a:ea typeface="SimHei" charset="-122"/>
                    <a:cs typeface="SimHei" charset="-122"/>
                  </a:rPr>
                  <a:t>总能量</a:t>
                </a:r>
                <a14:m>
                  <m:oMath xmlns:m="http://schemas.openxmlformats.org/officeDocument/2006/math">
                    <m:r>
                      <a:rPr lang="en-US" altLang="zh-CN" sz="3200" b="1" i="1" smtClean="0">
                        <a:solidFill>
                          <a:schemeClr val="tx1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𝑾</m:t>
                    </m:r>
                  </m:oMath>
                </a14:m>
                <a:r>
                  <a:rPr lang="zh-CN" altLang="en-US" sz="3200" b="1" dirty="0" smtClean="0">
                    <a:solidFill>
                      <a:schemeClr val="tx1"/>
                    </a:solidFill>
                    <a:latin typeface="SimHei" charset="-122"/>
                    <a:ea typeface="SimHei" charset="-122"/>
                    <a:cs typeface="SimHei" charset="-122"/>
                  </a:rPr>
                  <a:t>随</a:t>
                </a:r>
                <a14:m>
                  <m:oMath xmlns:m="http://schemas.openxmlformats.org/officeDocument/2006/math">
                    <m:r>
                      <a:rPr lang="en-US" altLang="zh-CN" sz="3200" b="1" i="1" smtClean="0">
                        <a:solidFill>
                          <a:schemeClr val="tx1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𝒕</m:t>
                    </m:r>
                  </m:oMath>
                </a14:m>
                <a:r>
                  <a:rPr lang="zh-CN" altLang="en-US" sz="3200" b="1" dirty="0" smtClean="0">
                    <a:solidFill>
                      <a:schemeClr val="tx1"/>
                    </a:solidFill>
                    <a:latin typeface="SimHei" charset="-122"/>
                    <a:ea typeface="SimHei" charset="-122"/>
                    <a:cs typeface="SimHei" charset="-122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3200" b="1" i="1" dirty="0" smtClean="0">
                        <a:solidFill>
                          <a:schemeClr val="tx1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𝒙</m:t>
                    </m:r>
                  </m:oMath>
                </a14:m>
                <a:r>
                  <a:rPr lang="zh-CN" altLang="en-US" sz="3200" b="1" dirty="0" smtClean="0">
                    <a:solidFill>
                      <a:schemeClr val="tx1"/>
                    </a:solidFill>
                    <a:latin typeface="SimHei" charset="-122"/>
                    <a:ea typeface="SimHei" charset="-122"/>
                    <a:cs typeface="SimHei" charset="-122"/>
                  </a:rPr>
                  <a:t>变化，</a:t>
                </a:r>
                <a:r>
                  <a:rPr lang="zh-CN" altLang="en-US" sz="3200" b="1" dirty="0" smtClean="0">
                    <a:solidFill>
                      <a:srgbClr val="0000FF"/>
                    </a:solidFill>
                    <a:latin typeface="SimHei" charset="-122"/>
                    <a:ea typeface="SimHei" charset="-122"/>
                    <a:cs typeface="SimHei" charset="-122"/>
                  </a:rPr>
                  <a:t>不守恒</a:t>
                </a:r>
                <a:r>
                  <a:rPr lang="en-US" altLang="zh-CN" sz="3200" b="1" dirty="0" smtClean="0">
                    <a:solidFill>
                      <a:srgbClr val="0000FF"/>
                    </a:solidFill>
                    <a:latin typeface="SimHei" charset="-122"/>
                    <a:ea typeface="SimHei" charset="-122"/>
                    <a:cs typeface="SimHei" charset="-122"/>
                  </a:rPr>
                  <a:t>!</a:t>
                </a:r>
                <a:endParaRPr lang="zh-CN" altLang="en-US" sz="3200" b="1" dirty="0">
                  <a:solidFill>
                    <a:srgbClr val="0000FF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35" name="文本框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0279" y="5268201"/>
                <a:ext cx="5716630" cy="584775"/>
              </a:xfrm>
              <a:prstGeom prst="rect">
                <a:avLst/>
              </a:prstGeom>
              <a:blipFill rotWithShape="0">
                <a:blip r:embed="rId9"/>
                <a:stretch>
                  <a:fillRect l="-2772" t="-16667" r="-2132" b="-302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文本框 35"/>
          <p:cNvSpPr txBox="1"/>
          <p:nvPr/>
        </p:nvSpPr>
        <p:spPr>
          <a:xfrm>
            <a:off x="7327241" y="5245275"/>
            <a:ext cx="24416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 smtClean="0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---</a:t>
            </a:r>
            <a:r>
              <a:rPr lang="zh-CN" altLang="en-US" sz="3200" b="1" dirty="0" smtClean="0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能量传输</a:t>
            </a:r>
            <a:endParaRPr lang="zh-CN" altLang="en-US" sz="3200" b="1" dirty="0">
              <a:solidFill>
                <a:srgbClr val="FF0000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/>
              <p:cNvSpPr txBox="1"/>
              <p:nvPr/>
            </p:nvSpPr>
            <p:spPr>
              <a:xfrm>
                <a:off x="7699072" y="397484"/>
                <a:ext cx="3543214" cy="8434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𝑦</m:t>
                      </m:r>
                      <m:r>
                        <a:rPr kumimoji="1" lang="en-US" altLang="zh-CN" sz="32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=</m:t>
                      </m:r>
                      <m:r>
                        <a:rPr kumimoji="1" lang="en-US" altLang="zh-CN" sz="32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𝐴</m:t>
                      </m:r>
                      <m:func>
                        <m:funcPr>
                          <m:ctrlPr>
                            <a:rPr kumimoji="1" lang="en-US" altLang="zh-CN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3200" b="0" i="0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cos</m:t>
                          </m:r>
                        </m:fName>
                        <m:e>
                          <m:r>
                            <a:rPr kumimoji="1" lang="en-US" altLang="zh-CN" sz="3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𝜔</m:t>
                          </m:r>
                          <m:d>
                            <m:dPr>
                              <m:ctrlPr>
                                <a:rPr kumimoji="1" lang="mr-IN" altLang="zh-CN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32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𝑡</m:t>
                              </m:r>
                              <m:r>
                                <a:rPr kumimoji="1" lang="en-US" altLang="zh-CN" sz="32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kumimoji="1" lang="en-US" altLang="zh-CN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zh-CN" sz="3200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num>
                                <m:den>
                                  <m:r>
                                    <a:rPr kumimoji="1" lang="en-US" altLang="zh-CN" sz="3200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𝑢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kumimoji="1" lang="zh-CN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文本框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9072" y="397484"/>
                <a:ext cx="3543214" cy="843436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69386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7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5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8" grpId="0"/>
      <p:bldP spid="20" grpId="0"/>
      <p:bldP spid="21" grpId="0" animBg="1"/>
      <p:bldP spid="23" grpId="0" animBg="1"/>
      <p:bldP spid="24" grpId="0"/>
      <p:bldP spid="25" grpId="0"/>
      <p:bldP spid="26" grpId="0" animBg="1"/>
      <p:bldP spid="27" grpId="0" animBg="1"/>
      <p:bldP spid="31" grpId="0"/>
      <p:bldP spid="32" grpId="0"/>
      <p:bldP spid="33" grpId="0"/>
      <p:bldP spid="34" grpId="0"/>
      <p:bldP spid="35" grpId="0"/>
      <p:bldP spid="36" grpId="0"/>
      <p:bldP spid="2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40050" y="993136"/>
            <a:ext cx="24416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 smtClean="0">
                <a:solidFill>
                  <a:srgbClr val="0000FF"/>
                </a:solidFill>
                <a:latin typeface="SimHei" charset="-122"/>
                <a:ea typeface="SimHei" charset="-122"/>
                <a:cs typeface="SimHei" charset="-122"/>
              </a:rPr>
              <a:t>1).</a:t>
            </a:r>
            <a:r>
              <a:rPr lang="zh-CN" altLang="en-US" sz="3200" b="1" dirty="0" smtClean="0">
                <a:solidFill>
                  <a:srgbClr val="0000FF"/>
                </a:solidFill>
                <a:latin typeface="SimHei" charset="-122"/>
                <a:ea typeface="SimHei" charset="-122"/>
                <a:cs typeface="SimHei" charset="-122"/>
              </a:rPr>
              <a:t>能量密度</a:t>
            </a:r>
            <a:endParaRPr lang="zh-CN" altLang="en-US" sz="3200" b="1" dirty="0">
              <a:solidFill>
                <a:srgbClr val="0000FF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5854164" y="374156"/>
                <a:ext cx="5141536" cy="843436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𝑊</m:t>
                      </m:r>
                      <m:r>
                        <a:rPr kumimoji="1" lang="en-US" altLang="zh-CN" sz="32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=</m:t>
                      </m:r>
                      <m:r>
                        <a:rPr kumimoji="1" lang="mr-IN" altLang="zh-CN" sz="32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𝜌</m:t>
                      </m:r>
                      <m:r>
                        <a:rPr kumimoji="1" lang="mr-IN" altLang="zh-CN" sz="32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∆</m:t>
                      </m:r>
                      <m:r>
                        <a:rPr kumimoji="1" lang="en-US" altLang="zh-CN" sz="32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𝑉</m:t>
                      </m:r>
                      <m:sSup>
                        <m:sSupPr>
                          <m:ctrlPr>
                            <a:rPr kumimoji="1" lang="en-US" altLang="zh-CN" sz="320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CN" sz="32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𝜔</m:t>
                          </m:r>
                        </m:e>
                        <m:sup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kumimoji="1" lang="en-US" altLang="zh-CN" sz="320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𝐴</m:t>
                          </m:r>
                        </m:e>
                        <m:sup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kumimoji="1" lang="en-US" altLang="zh-CN" sz="320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kumimoji="1" lang="en-US" altLang="zh-CN" sz="3200" b="0" i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sin</m:t>
                          </m:r>
                        </m:e>
                        <m:sup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p>
                      </m:sSup>
                      <m:r>
                        <a:rPr kumimoji="1" lang="en-US" altLang="zh-CN" sz="32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𝜔</m:t>
                      </m:r>
                      <m:d>
                        <m:dPr>
                          <m:ctrlPr>
                            <a:rPr kumimoji="1" lang="mr-IN" altLang="zh-CN" sz="320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𝑡</m:t>
                          </m:r>
                          <m: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</m:t>
                          </m:r>
                          <m:f>
                            <m:fPr>
                              <m:ctrlPr>
                                <a:rPr kumimoji="1" lang="en-US" altLang="zh-CN" sz="32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CN" sz="3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num>
                            <m:den>
                              <m:r>
                                <a:rPr kumimoji="1" lang="en-US" altLang="zh-CN" sz="3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𝑢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kumimoji="1" lang="zh-CN" alt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4164" y="374156"/>
                <a:ext cx="5141536" cy="843436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本框 3"/>
          <p:cNvSpPr txBox="1"/>
          <p:nvPr/>
        </p:nvSpPr>
        <p:spPr>
          <a:xfrm>
            <a:off x="1042615" y="1577911"/>
            <a:ext cx="3877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 smtClean="0">
                <a:solidFill>
                  <a:schemeClr val="tx1"/>
                </a:solidFill>
                <a:latin typeface="SimHei" charset="-122"/>
                <a:ea typeface="SimHei" charset="-122"/>
                <a:cs typeface="SimHei" charset="-122"/>
              </a:rPr>
              <a:t>单位体积中的能量：</a:t>
            </a:r>
            <a:endParaRPr lang="zh-CN" altLang="en-US" sz="3200" b="1" dirty="0">
              <a:latin typeface="SimHei" charset="-122"/>
              <a:ea typeface="SimHei" charset="-122"/>
              <a:cs typeface="SimHei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1955068" y="2162686"/>
                <a:ext cx="5585183" cy="921984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b="0" i="1" smtClean="0">
                          <a:latin typeface="Cambria Math" charset="0"/>
                        </a:rPr>
                        <m:t>𝑤</m:t>
                      </m:r>
                      <m:r>
                        <a:rPr kumimoji="1" lang="en-US" altLang="zh-CN" sz="32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sz="3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𝑊</m:t>
                          </m:r>
                        </m:num>
                        <m:den>
                          <m:r>
                            <a:rPr kumimoji="1" lang="en-US" altLang="zh-CN" sz="3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∆</m:t>
                          </m:r>
                          <m:r>
                            <a:rPr kumimoji="1" lang="en-US" altLang="zh-CN" sz="3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𝑉</m:t>
                          </m:r>
                        </m:den>
                      </m:f>
                      <m:r>
                        <a:rPr kumimoji="1" lang="en-US" altLang="zh-CN" sz="32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=</m:t>
                      </m:r>
                      <m:r>
                        <a:rPr kumimoji="1" lang="mr-IN" altLang="zh-CN" sz="32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𝜌</m:t>
                      </m:r>
                      <m:sSup>
                        <m:sSupPr>
                          <m:ctrlPr>
                            <a:rPr kumimoji="1" lang="en-US" altLang="zh-CN" sz="320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CN" sz="32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𝜔</m:t>
                          </m:r>
                        </m:e>
                        <m:sup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kumimoji="1" lang="en-US" altLang="zh-CN" sz="320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𝐴</m:t>
                          </m:r>
                        </m:e>
                        <m:sup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kumimoji="1" lang="en-US" altLang="zh-CN" sz="320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kumimoji="1" lang="en-US" altLang="zh-CN" sz="3200" b="0" i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sin</m:t>
                          </m:r>
                        </m:e>
                        <m:sup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p>
                      </m:sSup>
                      <m:r>
                        <a:rPr kumimoji="1" lang="en-US" altLang="zh-CN" sz="32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𝜔</m:t>
                      </m:r>
                      <m:d>
                        <m:dPr>
                          <m:ctrlPr>
                            <a:rPr kumimoji="1" lang="mr-IN" altLang="zh-CN" sz="320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𝑡</m:t>
                          </m:r>
                          <m: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</m:t>
                          </m:r>
                          <m:f>
                            <m:fPr>
                              <m:ctrlPr>
                                <a:rPr kumimoji="1" lang="en-US" altLang="zh-CN" sz="32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CN" sz="3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num>
                            <m:den>
                              <m:r>
                                <a:rPr kumimoji="1" lang="en-US" altLang="zh-CN" sz="3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𝑢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kumimoji="1" lang="zh-CN" alt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5068" y="2162686"/>
                <a:ext cx="5585183" cy="92198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本框 5"/>
          <p:cNvSpPr txBox="1"/>
          <p:nvPr/>
        </p:nvSpPr>
        <p:spPr>
          <a:xfrm>
            <a:off x="1042615" y="3098738"/>
            <a:ext cx="3877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 smtClean="0">
                <a:solidFill>
                  <a:schemeClr val="tx1"/>
                </a:solidFill>
                <a:latin typeface="SimHei" charset="-122"/>
                <a:ea typeface="SimHei" charset="-122"/>
                <a:cs typeface="SimHei" charset="-122"/>
              </a:rPr>
              <a:t>能量密度的平均值：</a:t>
            </a:r>
            <a:endParaRPr lang="zh-CN" altLang="en-US" sz="3200" b="1" dirty="0">
              <a:latin typeface="SimHei" charset="-122"/>
              <a:ea typeface="SimHei" charset="-122"/>
              <a:cs typeface="SimHei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1885985" y="3697581"/>
                <a:ext cx="2661241" cy="1107547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kumimoji="1" lang="en-US" altLang="zh-CN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zh-CN" sz="3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  <m:r>
                        <a:rPr kumimoji="1" lang="en-US" altLang="zh-CN" sz="32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mr-IN" altLang="zh-CN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sz="3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zh-CN" sz="3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𝑇</m:t>
                          </m:r>
                        </m:den>
                      </m:f>
                      <m:nary>
                        <m:naryPr>
                          <m:ctrlPr>
                            <a:rPr kumimoji="1" lang="is-IS" altLang="zh-CN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zh-CN" sz="3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0</m:t>
                          </m:r>
                        </m:sub>
                        <m:sup>
                          <m:r>
                            <a:rPr kumimoji="1" lang="en-US" altLang="zh-CN" sz="3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  <m:e>
                          <m:r>
                            <a:rPr kumimoji="1" lang="en-US" altLang="zh-CN" sz="3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nary>
                      <m:r>
                        <a:rPr kumimoji="1" lang="en-US" altLang="zh-CN" sz="32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𝑑𝑡</m:t>
                      </m:r>
                    </m:oMath>
                  </m:oMathPara>
                </a14:m>
                <a:endParaRPr kumimoji="1" lang="zh-CN" alt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5985" y="3697581"/>
                <a:ext cx="2661241" cy="110754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/>
              <p:cNvSpPr txBox="1"/>
              <p:nvPr/>
            </p:nvSpPr>
            <p:spPr>
              <a:xfrm>
                <a:off x="4541342" y="3748158"/>
                <a:ext cx="2009140" cy="921984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mr-IN" altLang="zh-CN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sz="3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zh-CN" sz="3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2</m:t>
                          </m:r>
                        </m:den>
                      </m:f>
                      <m:r>
                        <a:rPr kumimoji="1" lang="mr-IN" altLang="zh-CN" sz="32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𝜌</m:t>
                      </m:r>
                      <m:sSup>
                        <m:sSupPr>
                          <m:ctrlPr>
                            <a:rPr kumimoji="1" lang="en-US" altLang="zh-CN" sz="32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𝜔</m:t>
                          </m:r>
                        </m:e>
                        <m:sup>
                          <m: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kumimoji="1" lang="en-US" altLang="zh-CN" sz="32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𝐴</m:t>
                          </m:r>
                        </m:e>
                        <m:sup>
                          <m: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kumimoji="1" lang="zh-CN" alt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1342" y="3748158"/>
                <a:ext cx="2009140" cy="921984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/>
              <p:cNvSpPr txBox="1"/>
              <p:nvPr/>
            </p:nvSpPr>
            <p:spPr>
              <a:xfrm>
                <a:off x="6578618" y="3912800"/>
                <a:ext cx="549831" cy="677108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4400" b="0" i="1" smtClean="0">
                          <a:solidFill>
                            <a:srgbClr val="FF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∝</m:t>
                      </m:r>
                    </m:oMath>
                  </m:oMathPara>
                </a14:m>
                <a:endParaRPr kumimoji="1" lang="zh-CN" altLang="en-US" sz="4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8618" y="3912800"/>
                <a:ext cx="549831" cy="677108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/>
              <p:cNvSpPr txBox="1"/>
              <p:nvPr/>
            </p:nvSpPr>
            <p:spPr>
              <a:xfrm>
                <a:off x="7216075" y="4005132"/>
                <a:ext cx="1208857" cy="492443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sz="320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𝜔</m:t>
                          </m:r>
                        </m:e>
                        <m:sup>
                          <m: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p>
                      </m:sSup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, </m:t>
                      </m:r>
                      <m:sSup>
                        <m:sSupPr>
                          <m:ctrlPr>
                            <a:rPr kumimoji="1" lang="en-US" altLang="zh-CN" sz="32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𝐴</m:t>
                          </m:r>
                        </m:e>
                        <m:sup>
                          <m: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kumimoji="1" lang="zh-CN" alt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6075" y="4005132"/>
                <a:ext cx="1208857" cy="492443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本框 11"/>
          <p:cNvSpPr txBox="1"/>
          <p:nvPr/>
        </p:nvSpPr>
        <p:spPr>
          <a:xfrm>
            <a:off x="440050" y="395447"/>
            <a:ext cx="44935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 smtClean="0">
                <a:solidFill>
                  <a:srgbClr val="7030A0"/>
                </a:solidFill>
                <a:latin typeface="SimHei" charset="-122"/>
                <a:ea typeface="SimHei" charset="-122"/>
                <a:cs typeface="SimHei" charset="-122"/>
              </a:rPr>
              <a:t>2.</a:t>
            </a:r>
            <a:r>
              <a:rPr lang="zh-CN" altLang="en-US" sz="3200" b="1" dirty="0" smtClean="0">
                <a:solidFill>
                  <a:srgbClr val="7030A0"/>
                </a:solidFill>
                <a:latin typeface="SimHei" charset="-122"/>
                <a:ea typeface="SimHei" charset="-122"/>
                <a:cs typeface="SimHei" charset="-122"/>
              </a:rPr>
              <a:t> 能量密度和能流密度</a:t>
            </a:r>
            <a:endParaRPr lang="zh-CN" altLang="en-US" sz="3200" b="1" dirty="0">
              <a:solidFill>
                <a:srgbClr val="7030A0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84115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5" grpId="0"/>
      <p:bldP spid="6" grpId="0"/>
      <p:bldP spid="7" grpId="0"/>
      <p:bldP spid="8" grpId="0"/>
      <p:bldP spid="9" grpId="0"/>
      <p:bldP spid="10" grpId="0"/>
      <p:bldP spid="1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/>
              <p:cNvSpPr txBox="1"/>
              <p:nvPr/>
            </p:nvSpPr>
            <p:spPr>
              <a:xfrm>
                <a:off x="440050" y="360090"/>
                <a:ext cx="190308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3200" b="1" dirty="0" smtClean="0">
                    <a:solidFill>
                      <a:srgbClr val="0000FF"/>
                    </a:solidFill>
                    <a:latin typeface="SimHei" charset="-122"/>
                    <a:ea typeface="SimHei" charset="-122"/>
                    <a:cs typeface="SimHei" charset="-122"/>
                  </a:rPr>
                  <a:t>2).</a:t>
                </a:r>
                <a:r>
                  <a:rPr lang="zh-CN" altLang="en-US" sz="3200" b="1" dirty="0" smtClean="0">
                    <a:solidFill>
                      <a:srgbClr val="0000FF"/>
                    </a:solidFill>
                    <a:latin typeface="SimHei" charset="-122"/>
                    <a:ea typeface="SimHei" charset="-122"/>
                    <a:cs typeface="SimHei" charset="-122"/>
                  </a:rPr>
                  <a:t>能流</a:t>
                </a:r>
                <a14:m>
                  <m:oMath xmlns:m="http://schemas.openxmlformats.org/officeDocument/2006/math">
                    <m:r>
                      <a:rPr lang="en-US" altLang="zh-CN" sz="3200" b="1" i="1" smtClean="0">
                        <a:solidFill>
                          <a:srgbClr val="0000FF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𝑷</m:t>
                    </m:r>
                  </m:oMath>
                </a14:m>
                <a:endParaRPr lang="zh-CN" altLang="en-US" sz="3200" b="1" dirty="0">
                  <a:solidFill>
                    <a:srgbClr val="0000FF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050" y="360090"/>
                <a:ext cx="1903085" cy="584775"/>
              </a:xfrm>
              <a:prstGeom prst="rect">
                <a:avLst/>
              </a:prstGeom>
              <a:blipFill rotWithShape="0">
                <a:blip r:embed="rId2"/>
                <a:stretch>
                  <a:fillRect l="-8013" t="-16667" b="-302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框 2"/>
          <p:cNvSpPr txBox="1"/>
          <p:nvPr/>
        </p:nvSpPr>
        <p:spPr>
          <a:xfrm>
            <a:off x="2379049" y="360089"/>
            <a:ext cx="55194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 smtClean="0">
                <a:latin typeface="SimHei" charset="-122"/>
                <a:ea typeface="SimHei" charset="-122"/>
                <a:cs typeface="SimHei" charset="-122"/>
              </a:rPr>
              <a:t>单位时间内通过某截面的能量</a:t>
            </a:r>
            <a:endParaRPr lang="zh-CN" altLang="en-US" sz="3200" b="1" dirty="0">
              <a:latin typeface="SimHei" charset="-122"/>
              <a:ea typeface="SimHei" charset="-122"/>
              <a:cs typeface="SimHei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3024212" y="1015202"/>
                <a:ext cx="1931619" cy="492443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b="0" i="1" smtClean="0">
                          <a:latin typeface="Cambria Math" charset="0"/>
                        </a:rPr>
                        <m:t>𝑃</m:t>
                      </m:r>
                      <m:r>
                        <a:rPr kumimoji="1" lang="en-US" altLang="zh-CN" sz="3200" b="0" i="1" smtClean="0">
                          <a:latin typeface="Cambria Math" charset="0"/>
                        </a:rPr>
                        <m:t>=</m:t>
                      </m:r>
                      <m:r>
                        <a:rPr kumimoji="1" lang="en-US" altLang="zh-CN" sz="3200" b="0" i="1" smtClean="0">
                          <a:latin typeface="Cambria Math" charset="0"/>
                        </a:rPr>
                        <m:t>𝑤𝑢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∆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𝑆</m:t>
                      </m:r>
                    </m:oMath>
                  </m:oMathPara>
                </a14:m>
                <a:endParaRPr kumimoji="1" lang="zh-CN" alt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4212" y="1015202"/>
                <a:ext cx="1931619" cy="49244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本框 5"/>
          <p:cNvSpPr txBox="1"/>
          <p:nvPr/>
        </p:nvSpPr>
        <p:spPr>
          <a:xfrm>
            <a:off x="727781" y="1574373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 smtClean="0">
                <a:latin typeface="SimHei" charset="-122"/>
                <a:ea typeface="SimHei" charset="-122"/>
                <a:cs typeface="SimHei" charset="-122"/>
              </a:rPr>
              <a:t>平均能流：</a:t>
            </a:r>
            <a:endParaRPr lang="zh-CN" altLang="en-US" sz="3200" b="1" dirty="0">
              <a:latin typeface="SimHei" charset="-122"/>
              <a:ea typeface="SimHei" charset="-122"/>
              <a:cs typeface="SimHei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2791424" y="1376501"/>
                <a:ext cx="5211748" cy="921984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kumimoji="1"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3200" b="0" i="1" smtClean="0">
                              <a:latin typeface="Cambria Math" charset="0"/>
                            </a:rPr>
                            <m:t>𝑃</m:t>
                          </m:r>
                        </m:e>
                      </m:d>
                      <m:r>
                        <a:rPr kumimoji="1" lang="en-US" altLang="zh-CN" sz="3200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kumimoji="1" lang="en-US" altLang="zh-CN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3200" b="0" i="1" smtClean="0">
                              <a:latin typeface="Cambria Math" charset="0"/>
                            </a:rPr>
                            <m:t>𝑤</m:t>
                          </m:r>
                        </m:e>
                      </m:d>
                      <m:r>
                        <a:rPr kumimoji="1" lang="en-US" altLang="zh-CN" sz="3200" b="0" i="1" smtClean="0">
                          <a:latin typeface="Cambria Math" charset="0"/>
                        </a:rPr>
                        <m:t>𝑢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∆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𝑆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mr-IN" altLang="zh-CN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sz="3200" i="1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zh-CN" sz="3200" i="1">
                              <a:latin typeface="Cambria Math" charset="0"/>
                            </a:rPr>
                            <m:t>2</m:t>
                          </m:r>
                        </m:den>
                      </m:f>
                      <m:r>
                        <a:rPr kumimoji="1" lang="mr-IN" altLang="zh-CN" sz="32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𝜌</m:t>
                      </m:r>
                      <m:sSup>
                        <m:sSupPr>
                          <m:ctrlPr>
                            <a:rPr kumimoji="1" lang="en-US" altLang="zh-CN" sz="32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𝜔</m:t>
                          </m:r>
                        </m:e>
                        <m:sup>
                          <m: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kumimoji="1" lang="en-US" altLang="zh-CN" sz="32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𝐴</m:t>
                          </m:r>
                        </m:e>
                        <m:sup>
                          <m: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p>
                      </m:sSup>
                      <m:r>
                        <a:rPr kumimoji="1" lang="en-US" altLang="zh-CN" sz="3200" i="1">
                          <a:latin typeface="Cambria Math" charset="0"/>
                        </a:rPr>
                        <m:t>𝑢</m:t>
                      </m:r>
                      <m:r>
                        <a:rPr kumimoji="1" lang="en-US" altLang="zh-CN" sz="32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∆</m:t>
                      </m:r>
                      <m:r>
                        <a:rPr kumimoji="1" lang="en-US" altLang="zh-CN" sz="32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𝑆</m:t>
                      </m:r>
                    </m:oMath>
                  </m:oMathPara>
                </a14:m>
                <a:endParaRPr kumimoji="1" lang="zh-CN" alt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1424" y="1376501"/>
                <a:ext cx="5211748" cy="92198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本框 7"/>
          <p:cNvSpPr txBox="1"/>
          <p:nvPr/>
        </p:nvSpPr>
        <p:spPr>
          <a:xfrm>
            <a:off x="727781" y="2262588"/>
            <a:ext cx="3877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 smtClean="0">
                <a:latin typeface="SimHei" charset="-122"/>
                <a:ea typeface="SimHei" charset="-122"/>
                <a:cs typeface="SimHei" charset="-122"/>
              </a:rPr>
              <a:t>若波速与截面不垂直</a:t>
            </a:r>
            <a:endParaRPr lang="zh-CN" altLang="en-US" sz="3200" b="1" dirty="0">
              <a:latin typeface="SimHei" charset="-122"/>
              <a:ea typeface="SimHei" charset="-122"/>
              <a:cs typeface="SimHei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/>
              <p:cNvSpPr txBox="1"/>
              <p:nvPr/>
            </p:nvSpPr>
            <p:spPr>
              <a:xfrm>
                <a:off x="2047498" y="2893657"/>
                <a:ext cx="5622758" cy="555537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kumimoji="1" lang="en-US" altLang="zh-CN" sz="3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3200" i="1">
                              <a:latin typeface="Cambria Math" charset="0"/>
                            </a:rPr>
                            <m:t>𝑃</m:t>
                          </m:r>
                        </m:e>
                      </m:d>
                      <m:r>
                        <a:rPr kumimoji="1" lang="en-US" altLang="zh-CN" sz="3200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kumimoji="1" lang="en-US" altLang="zh-CN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3200" b="0" i="1" smtClean="0">
                              <a:latin typeface="Cambria Math" charset="0"/>
                            </a:rPr>
                            <m:t>𝑤</m:t>
                          </m:r>
                        </m:e>
                      </m:d>
                      <m:acc>
                        <m:accPr>
                          <m:chr m:val="⃗"/>
                          <m:ctrlPr>
                            <a:rPr kumimoji="1"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zh-CN" sz="3200" b="1" i="1" smtClean="0">
                              <a:latin typeface="Cambria Math" charset="0"/>
                            </a:rPr>
                            <m:t>𝒖</m:t>
                          </m:r>
                        </m:e>
                      </m:acc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∙∆</m:t>
                      </m:r>
                      <m:acc>
                        <m:accPr>
                          <m:chr m:val="⃗"/>
                          <m:ctrlPr>
                            <a:rPr kumimoji="1" lang="en-US" altLang="zh-CN" sz="32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accPr>
                        <m:e>
                          <m:r>
                            <a:rPr kumimoji="1" lang="en-US" altLang="zh-CN" sz="3200" b="1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𝑺</m:t>
                          </m:r>
                        </m:e>
                      </m:acc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kumimoji="1" lang="en-US" altLang="zh-CN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3200" b="0" i="1" smtClean="0">
                              <a:latin typeface="Cambria Math" charset="0"/>
                            </a:rPr>
                            <m:t>𝑤</m:t>
                          </m:r>
                        </m:e>
                      </m:d>
                      <m:r>
                        <a:rPr kumimoji="1" lang="en-US" altLang="zh-CN" sz="3200" i="1">
                          <a:latin typeface="Cambria Math" charset="0"/>
                        </a:rPr>
                        <m:t>𝑢</m:t>
                      </m:r>
                      <m:r>
                        <a:rPr kumimoji="1" lang="en-US" altLang="zh-CN" sz="32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∆</m:t>
                      </m:r>
                      <m:r>
                        <a:rPr kumimoji="1" lang="en-US" altLang="zh-CN" sz="32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𝑆</m:t>
                      </m:r>
                      <m:func>
                        <m:funcPr>
                          <m:ctrlPr>
                            <a:rPr kumimoji="1" lang="en-US" altLang="zh-CN" sz="320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3200" i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cos</m:t>
                          </m:r>
                        </m:fName>
                        <m:e>
                          <m:r>
                            <a:rPr kumimoji="1" lang="en-US" altLang="zh-CN" sz="32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kumimoji="1" lang="zh-CN" alt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7498" y="2893657"/>
                <a:ext cx="5622758" cy="555537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罐形 9"/>
          <p:cNvSpPr/>
          <p:nvPr/>
        </p:nvSpPr>
        <p:spPr>
          <a:xfrm rot="5400000">
            <a:off x="8628991" y="1306197"/>
            <a:ext cx="2182760" cy="1998421"/>
          </a:xfrm>
          <a:prstGeom prst="can">
            <a:avLst>
              <a:gd name="adj" fmla="val 45439"/>
            </a:avLst>
          </a:prstGeom>
          <a:solidFill>
            <a:schemeClr val="accent4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/>
              <p:cNvSpPr txBox="1"/>
              <p:nvPr/>
            </p:nvSpPr>
            <p:spPr>
              <a:xfrm>
                <a:off x="10013511" y="2739045"/>
                <a:ext cx="508729" cy="430887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∆</m:t>
                      </m:r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𝑆</m:t>
                      </m:r>
                    </m:oMath>
                  </m:oMathPara>
                </a14:m>
                <a:endParaRPr kumimoji="1" lang="zh-CN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3511" y="2739045"/>
                <a:ext cx="508729" cy="430887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直线箭头连接符 11"/>
          <p:cNvCxnSpPr/>
          <p:nvPr/>
        </p:nvCxnSpPr>
        <p:spPr>
          <a:xfrm>
            <a:off x="10311132" y="2247166"/>
            <a:ext cx="1066802" cy="0"/>
          </a:xfrm>
          <a:prstGeom prst="straightConnector1">
            <a:avLst/>
          </a:prstGeom>
          <a:ln w="50800">
            <a:solidFill>
              <a:srgbClr val="FF000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/>
              <p:cNvSpPr txBox="1"/>
              <p:nvPr/>
            </p:nvSpPr>
            <p:spPr>
              <a:xfrm>
                <a:off x="10803990" y="1785333"/>
                <a:ext cx="33182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kumimoji="1" lang="en-US" altLang="zh-CN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zh-CN" sz="2800" b="1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𝒖</m:t>
                          </m:r>
                        </m:e>
                      </m:acc>
                    </m:oMath>
                  </m:oMathPara>
                </a14:m>
                <a:endParaRPr kumimoji="1" lang="zh-CN" altLang="en-US" sz="28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3" name="文本框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03990" y="1785333"/>
                <a:ext cx="331821" cy="430887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直线连接符 13"/>
          <p:cNvCxnSpPr/>
          <p:nvPr/>
        </p:nvCxnSpPr>
        <p:spPr>
          <a:xfrm flipH="1" flipV="1">
            <a:off x="10253353" y="686769"/>
            <a:ext cx="0" cy="43200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线箭头连接符 14"/>
          <p:cNvCxnSpPr/>
          <p:nvPr/>
        </p:nvCxnSpPr>
        <p:spPr>
          <a:xfrm>
            <a:off x="9144002" y="944864"/>
            <a:ext cx="1116000" cy="0"/>
          </a:xfrm>
          <a:prstGeom prst="straightConnector1">
            <a:avLst/>
          </a:prstGeom>
          <a:ln w="38100">
            <a:solidFill>
              <a:srgbClr val="0066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/>
              <p:cNvSpPr txBox="1"/>
              <p:nvPr/>
            </p:nvSpPr>
            <p:spPr>
              <a:xfrm>
                <a:off x="9418979" y="560604"/>
                <a:ext cx="59631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1" i="1" smtClean="0">
                          <a:solidFill>
                            <a:srgbClr val="0066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𝒖</m:t>
                      </m:r>
                      <m:r>
                        <a:rPr kumimoji="1" lang="en-US" altLang="zh-CN" sz="2400" b="1" i="1" smtClean="0">
                          <a:solidFill>
                            <a:srgbClr val="0066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∆</m:t>
                      </m:r>
                      <m:r>
                        <a:rPr kumimoji="1" lang="en-US" altLang="zh-CN" sz="2400" b="1" i="1" smtClean="0">
                          <a:solidFill>
                            <a:srgbClr val="0066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𝒕</m:t>
                      </m:r>
                    </m:oMath>
                  </m:oMathPara>
                </a14:m>
                <a:endParaRPr kumimoji="1" lang="zh-CN" altLang="en-US" sz="1600" b="1" dirty="0">
                  <a:solidFill>
                    <a:srgbClr val="006600"/>
                  </a:solidFill>
                </a:endParaRPr>
              </a:p>
            </p:txBody>
          </p:sp>
        </mc:Choice>
        <mc:Fallback xmlns="">
          <p:sp>
            <p:nvSpPr>
              <p:cNvPr id="16" name="文本框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8979" y="560604"/>
                <a:ext cx="596317" cy="369332"/>
              </a:xfrm>
              <a:prstGeom prst="rect">
                <a:avLst/>
              </a:prstGeom>
              <a:blipFill rotWithShape="0">
                <a:blip r:embed="rId8"/>
                <a:stretch>
                  <a:fillRect l="-6122" r="-9184" b="-49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直线连接符 17"/>
          <p:cNvCxnSpPr/>
          <p:nvPr/>
        </p:nvCxnSpPr>
        <p:spPr>
          <a:xfrm flipH="1" flipV="1">
            <a:off x="9125595" y="686769"/>
            <a:ext cx="0" cy="43200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/>
              <p:cNvSpPr txBox="1"/>
              <p:nvPr/>
            </p:nvSpPr>
            <p:spPr>
              <a:xfrm>
                <a:off x="440050" y="3545524"/>
                <a:ext cx="2593980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3200" b="1" dirty="0" smtClean="0">
                    <a:solidFill>
                      <a:srgbClr val="0000FF"/>
                    </a:solidFill>
                    <a:latin typeface="SimHei" charset="-122"/>
                    <a:ea typeface="SimHei" charset="-122"/>
                    <a:cs typeface="SimHei" charset="-122"/>
                  </a:rPr>
                  <a:t>3).</a:t>
                </a:r>
                <a:r>
                  <a:rPr lang="zh-CN" altLang="en-US" sz="3200" b="1" dirty="0" smtClean="0">
                    <a:solidFill>
                      <a:srgbClr val="0000FF"/>
                    </a:solidFill>
                    <a:latin typeface="SimHei" charset="-122"/>
                    <a:ea typeface="SimHei" charset="-122"/>
                    <a:cs typeface="SimHei" charset="-122"/>
                  </a:rPr>
                  <a:t>能流密度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zh-CN" altLang="en-US" sz="32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SimHei" charset="-122"/>
                            <a:cs typeface="SimHei" charset="-122"/>
                          </a:rPr>
                        </m:ctrlPr>
                      </m:accPr>
                      <m:e>
                        <m:r>
                          <a:rPr lang="en-US" altLang="zh-CN" sz="3200" b="1" i="1" smtClean="0">
                            <a:solidFill>
                              <a:srgbClr val="0000FF"/>
                            </a:solidFill>
                            <a:latin typeface="Cambria Math" charset="0"/>
                            <a:ea typeface="SimHei" charset="-122"/>
                            <a:cs typeface="SimHei" charset="-122"/>
                          </a:rPr>
                          <m:t>𝒊</m:t>
                        </m:r>
                      </m:e>
                    </m:acc>
                  </m:oMath>
                </a14:m>
                <a:endParaRPr lang="zh-CN" altLang="en-US" sz="3200" b="1" dirty="0">
                  <a:solidFill>
                    <a:srgbClr val="0000FF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19" name="文本框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050" y="3545524"/>
                <a:ext cx="2593980" cy="584775"/>
              </a:xfrm>
              <a:prstGeom prst="rect">
                <a:avLst/>
              </a:prstGeom>
              <a:blipFill rotWithShape="0">
                <a:blip r:embed="rId9"/>
                <a:stretch>
                  <a:fillRect l="-5869" t="-16667" b="-302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文本框 19"/>
          <p:cNvSpPr txBox="1"/>
          <p:nvPr/>
        </p:nvSpPr>
        <p:spPr>
          <a:xfrm>
            <a:off x="3160189" y="3543924"/>
            <a:ext cx="634019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 smtClean="0">
                <a:latin typeface="SimHei" charset="-122"/>
                <a:ea typeface="SimHei" charset="-122"/>
                <a:cs typeface="SimHei" charset="-122"/>
              </a:rPr>
              <a:t>单位时间内通过垂直于波传播方向</a:t>
            </a:r>
            <a:endParaRPr lang="en-US" altLang="zh-CN" sz="3200" b="1" dirty="0" smtClean="0">
              <a:latin typeface="SimHei" charset="-122"/>
              <a:ea typeface="SimHei" charset="-122"/>
              <a:cs typeface="SimHei" charset="-122"/>
            </a:endParaRPr>
          </a:p>
          <a:p>
            <a:r>
              <a:rPr lang="zh-CN" altLang="en-US" sz="3200" b="1" dirty="0" smtClean="0">
                <a:latin typeface="SimHei" charset="-122"/>
                <a:ea typeface="SimHei" charset="-122"/>
                <a:cs typeface="SimHei" charset="-122"/>
              </a:rPr>
              <a:t>单位面积的能量</a:t>
            </a:r>
            <a:endParaRPr lang="zh-CN" altLang="en-US" sz="3200" b="1" dirty="0">
              <a:latin typeface="SimHei" charset="-122"/>
              <a:ea typeface="SimHei" charset="-122"/>
              <a:cs typeface="SimHei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/>
              <p:cNvSpPr txBox="1"/>
              <p:nvPr/>
            </p:nvSpPr>
            <p:spPr>
              <a:xfrm>
                <a:off x="1830603" y="4661887"/>
                <a:ext cx="7115986" cy="922176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b="0" i="1" smtClean="0">
                          <a:latin typeface="Cambria Math" charset="0"/>
                        </a:rPr>
                        <m:t>𝑖</m:t>
                      </m:r>
                      <m:r>
                        <a:rPr kumimoji="1" lang="en-US" altLang="zh-CN" sz="32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sz="3200" b="0" i="1" smtClean="0">
                              <a:latin typeface="Cambria Math" charset="0"/>
                            </a:rPr>
                            <m:t>𝑃</m:t>
                          </m:r>
                        </m:num>
                        <m:den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∆</m:t>
                          </m:r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𝑆</m:t>
                          </m:r>
                        </m:den>
                      </m:f>
                      <m:r>
                        <a:rPr kumimoji="1" lang="en-US" altLang="zh-CN" sz="3200" b="0" i="1" smtClean="0">
                          <a:latin typeface="Cambria Math" charset="0"/>
                        </a:rPr>
                        <m:t>=</m:t>
                      </m:r>
                      <m:r>
                        <a:rPr kumimoji="1" lang="en-US" altLang="zh-CN" sz="3200" b="0" i="1" smtClean="0">
                          <a:latin typeface="Cambria Math" charset="0"/>
                        </a:rPr>
                        <m:t>𝑤𝑢</m:t>
                      </m:r>
                      <m:r>
                        <a:rPr kumimoji="1" lang="en-US" altLang="zh-CN" sz="3200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mr-IN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mr-IN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𝜌</m:t>
                          </m:r>
                          <m:sSup>
                            <m:sSupPr>
                              <m:ctrlPr>
                                <a:rPr kumimoji="1" lang="en-US" altLang="zh-CN" sz="32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3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𝜔</m:t>
                              </m:r>
                            </m:e>
                            <m:sup>
                              <m:r>
                                <a:rPr kumimoji="1" lang="en-US" altLang="zh-CN" sz="3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kumimoji="1" lang="en-US" altLang="zh-CN" sz="32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3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kumimoji="1" lang="en-US" altLang="zh-CN" sz="3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kumimoji="1" lang="en-US" altLang="zh-CN" sz="32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zh-CN" sz="320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sin</m:t>
                              </m:r>
                            </m:e>
                            <m:sup>
                              <m:r>
                                <a:rPr kumimoji="1" lang="en-US" altLang="zh-CN" sz="3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𝜔</m:t>
                          </m:r>
                          <m:d>
                            <m:dPr>
                              <m:ctrlPr>
                                <a:rPr kumimoji="1" lang="mr-IN" altLang="zh-CN" sz="32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3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𝑡</m:t>
                              </m:r>
                              <m:r>
                                <a:rPr kumimoji="1" lang="en-US" altLang="zh-CN" sz="3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kumimoji="1" lang="en-US" altLang="zh-CN" sz="3200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zh-CN" sz="3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num>
                                <m:den>
                                  <m:r>
                                    <a:rPr kumimoji="1" lang="en-US" altLang="zh-CN" sz="3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𝑢</m:t>
                                  </m:r>
                                </m:den>
                              </m:f>
                            </m:e>
                          </m:d>
                        </m:e>
                      </m:d>
                      <m:r>
                        <a:rPr kumimoji="1" lang="en-US" altLang="zh-CN" sz="3200" i="1" smtClean="0">
                          <a:latin typeface="Cambria Math" charset="0"/>
                        </a:rPr>
                        <m:t>𝑢</m:t>
                      </m:r>
                    </m:oMath>
                  </m:oMathPara>
                </a14:m>
                <a:endParaRPr kumimoji="1" lang="zh-CN" alt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" name="文本框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0603" y="4661887"/>
                <a:ext cx="7115986" cy="922176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05022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6" grpId="0"/>
      <p:bldP spid="7" grpId="0"/>
      <p:bldP spid="8" grpId="0"/>
      <p:bldP spid="9" grpId="0"/>
      <p:bldP spid="10" grpId="0" animBg="1"/>
      <p:bldP spid="11" grpId="0"/>
      <p:bldP spid="13" grpId="0"/>
      <p:bldP spid="16" grpId="0"/>
      <p:bldP spid="19" grpId="0"/>
      <p:bldP spid="20" grpId="0"/>
      <p:bldP spid="2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/>
              <p:cNvSpPr txBox="1"/>
              <p:nvPr/>
            </p:nvSpPr>
            <p:spPr>
              <a:xfrm>
                <a:off x="510389" y="390297"/>
                <a:ext cx="341471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3200" b="1" dirty="0" smtClean="0">
                    <a:solidFill>
                      <a:srgbClr val="0000FF"/>
                    </a:solidFill>
                    <a:latin typeface="SimHei" charset="-122"/>
                    <a:ea typeface="SimHei" charset="-122"/>
                    <a:cs typeface="SimHei" charset="-122"/>
                  </a:rPr>
                  <a:t>4).</a:t>
                </a:r>
                <a:r>
                  <a:rPr lang="zh-CN" altLang="en-US" sz="3200" b="1" dirty="0" smtClean="0">
                    <a:solidFill>
                      <a:srgbClr val="0000FF"/>
                    </a:solidFill>
                    <a:latin typeface="SimHei" charset="-122"/>
                    <a:ea typeface="SimHei" charset="-122"/>
                    <a:cs typeface="SimHei" charset="-122"/>
                  </a:rPr>
                  <a:t>平均能流密度</a:t>
                </a:r>
                <a14:m>
                  <m:oMath xmlns:m="http://schemas.openxmlformats.org/officeDocument/2006/math">
                    <m:r>
                      <a:rPr lang="en-US" altLang="zh-CN" sz="3200" b="1" i="1" smtClean="0">
                        <a:solidFill>
                          <a:srgbClr val="0000FF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𝑰</m:t>
                    </m:r>
                  </m:oMath>
                </a14:m>
                <a:endParaRPr lang="zh-CN" altLang="en-US" sz="3200" b="1" dirty="0">
                  <a:solidFill>
                    <a:srgbClr val="0000FF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389" y="390297"/>
                <a:ext cx="3414717" cy="584775"/>
              </a:xfrm>
              <a:prstGeom prst="rect">
                <a:avLst/>
              </a:prstGeom>
              <a:blipFill rotWithShape="0">
                <a:blip r:embed="rId2"/>
                <a:stretch>
                  <a:fillRect l="-4643" t="-16667" b="-302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1348848" y="1047256"/>
                <a:ext cx="5943871" cy="953274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b="0" i="1" smtClean="0">
                          <a:latin typeface="Cambria Math" charset="0"/>
                        </a:rPr>
                        <m:t>𝐼</m:t>
                      </m:r>
                      <m:r>
                        <a:rPr kumimoji="1" lang="en-US" altLang="zh-CN" sz="3200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kumimoji="1" lang="en-US" altLang="zh-CN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3200" b="0" i="1" smtClean="0">
                              <a:latin typeface="Cambria Math" charset="0"/>
                            </a:rPr>
                            <m:t>𝑖</m:t>
                          </m:r>
                        </m:e>
                      </m:d>
                      <m:r>
                        <a:rPr kumimoji="1" lang="en-US" altLang="zh-CN" sz="32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⟨"/>
                              <m:endChr m:val="⟩"/>
                              <m:ctrlPr>
                                <a:rPr kumimoji="1"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3200" i="1">
                                  <a:latin typeface="Cambria Math" charset="0"/>
                                </a:rPr>
                                <m:t>𝑃</m:t>
                              </m:r>
                            </m:e>
                          </m:d>
                        </m:num>
                        <m:den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∆</m:t>
                          </m:r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𝑆</m:t>
                          </m:r>
                        </m:den>
                      </m:f>
                      <m:r>
                        <a:rPr kumimoji="1" lang="en-US" altLang="zh-CN" sz="3200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kumimoji="1" lang="en-US" altLang="zh-CN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3200" b="0" i="1" smtClean="0">
                              <a:latin typeface="Cambria Math" charset="0"/>
                            </a:rPr>
                            <m:t>𝑤</m:t>
                          </m:r>
                        </m:e>
                      </m:d>
                      <m:r>
                        <a:rPr kumimoji="1" lang="en-US" altLang="zh-CN" sz="3200" b="0" i="1" smtClean="0">
                          <a:latin typeface="Cambria Math" charset="0"/>
                        </a:rPr>
                        <m:t>𝑢</m:t>
                      </m:r>
                      <m:r>
                        <a:rPr kumimoji="1" lang="en-US" altLang="zh-CN" sz="32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mr-IN" altLang="zh-CN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sz="3200" i="1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zh-CN" sz="3200" i="1">
                              <a:latin typeface="Cambria Math" charset="0"/>
                            </a:rPr>
                            <m:t>2</m:t>
                          </m:r>
                        </m:den>
                      </m:f>
                      <m:r>
                        <a:rPr kumimoji="1" lang="mr-IN" altLang="zh-CN" sz="32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𝜌</m:t>
                      </m:r>
                      <m:sSup>
                        <m:sSupPr>
                          <m:ctrlPr>
                            <a:rPr kumimoji="1" lang="en-US" altLang="zh-CN" sz="32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𝜔</m:t>
                          </m:r>
                        </m:e>
                        <m:sup>
                          <m: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kumimoji="1" lang="en-US" altLang="zh-CN" sz="32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𝐴</m:t>
                          </m:r>
                        </m:e>
                        <m:sup>
                          <m: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p>
                      </m:sSup>
                      <m:r>
                        <a:rPr kumimoji="1" lang="en-US" altLang="zh-CN" sz="3200" i="1" smtClean="0">
                          <a:latin typeface="Cambria Math" charset="0"/>
                        </a:rPr>
                        <m:t>𝑢</m:t>
                      </m:r>
                    </m:oMath>
                  </m:oMathPara>
                </a14:m>
                <a:endParaRPr kumimoji="1" lang="zh-CN" alt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8848" y="1047256"/>
                <a:ext cx="5943871" cy="95327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本框 3"/>
          <p:cNvSpPr txBox="1"/>
          <p:nvPr/>
        </p:nvSpPr>
        <p:spPr>
          <a:xfrm>
            <a:off x="4095305" y="390296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 smtClean="0">
                <a:latin typeface="SimHei" charset="-122"/>
                <a:ea typeface="SimHei" charset="-122"/>
                <a:cs typeface="SimHei" charset="-122"/>
              </a:rPr>
              <a:t>又称</a:t>
            </a:r>
            <a:r>
              <a:rPr lang="zh-CN" altLang="en-US" sz="3200" b="1" dirty="0" smtClean="0">
                <a:solidFill>
                  <a:srgbClr val="C00000"/>
                </a:solidFill>
                <a:latin typeface="SimHei" charset="-122"/>
                <a:ea typeface="SimHei" charset="-122"/>
                <a:cs typeface="SimHei" charset="-122"/>
              </a:rPr>
              <a:t>波的强度</a:t>
            </a:r>
            <a:endParaRPr lang="zh-CN" altLang="en-US" sz="3200" b="1" dirty="0">
              <a:solidFill>
                <a:srgbClr val="C00000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7384199" y="1224949"/>
                <a:ext cx="549831" cy="677108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4400" b="0" i="1" smtClean="0">
                          <a:solidFill>
                            <a:srgbClr val="FF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∝</m:t>
                      </m:r>
                    </m:oMath>
                  </m:oMathPara>
                </a14:m>
                <a:endParaRPr kumimoji="1" lang="zh-CN" altLang="en-US" sz="4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4199" y="1224949"/>
                <a:ext cx="549831" cy="67710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/>
              <p:cNvSpPr txBox="1"/>
              <p:nvPr/>
            </p:nvSpPr>
            <p:spPr>
              <a:xfrm>
                <a:off x="8021656" y="1317281"/>
                <a:ext cx="1208857" cy="492443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sz="320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𝜔</m:t>
                          </m:r>
                        </m:e>
                        <m:sup>
                          <m: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p>
                      </m:sSup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, </m:t>
                      </m:r>
                      <m:sSup>
                        <m:sSupPr>
                          <m:ctrlPr>
                            <a:rPr kumimoji="1" lang="en-US" altLang="zh-CN" sz="32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𝐴</m:t>
                          </m:r>
                        </m:e>
                        <m:sup>
                          <m: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kumimoji="1" lang="zh-CN" alt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1656" y="1317281"/>
                <a:ext cx="1208857" cy="492443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本框 8"/>
          <p:cNvSpPr txBox="1"/>
          <p:nvPr/>
        </p:nvSpPr>
        <p:spPr>
          <a:xfrm>
            <a:off x="1096542" y="2117526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 smtClean="0">
                <a:latin typeface="SimHei" charset="-122"/>
                <a:ea typeface="SimHei" charset="-122"/>
                <a:cs typeface="SimHei" charset="-122"/>
              </a:rPr>
              <a:t>声音的强度</a:t>
            </a:r>
            <a:endParaRPr lang="zh-CN" altLang="en-US" sz="3200" b="1" dirty="0">
              <a:solidFill>
                <a:schemeClr val="tx1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502160" y="2731745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 smtClean="0">
                <a:latin typeface="SimHei" charset="-122"/>
                <a:ea typeface="SimHei" charset="-122"/>
                <a:cs typeface="SimHei" charset="-122"/>
              </a:rPr>
              <a:t>人听觉的</a:t>
            </a:r>
            <a:r>
              <a:rPr lang="zh-CN" altLang="en-US" sz="3200" b="1" dirty="0" smtClean="0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频率</a:t>
            </a:r>
            <a:r>
              <a:rPr lang="zh-CN" altLang="en-US" sz="3200" b="1" dirty="0" smtClean="0">
                <a:latin typeface="SimHei" charset="-122"/>
                <a:ea typeface="SimHei" charset="-122"/>
                <a:cs typeface="SimHei" charset="-122"/>
              </a:rPr>
              <a:t>为：</a:t>
            </a:r>
            <a:endParaRPr lang="zh-CN" altLang="en-US" sz="3200" b="1" dirty="0">
              <a:solidFill>
                <a:schemeClr val="tx1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/>
              <p:cNvSpPr txBox="1"/>
              <p:nvPr/>
            </p:nvSpPr>
            <p:spPr>
              <a:xfrm>
                <a:off x="5139590" y="2810009"/>
                <a:ext cx="3370923" cy="492443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𝜔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=20~2×</m:t>
                      </m:r>
                      <m:sSup>
                        <m:sSupPr>
                          <m:ctrlPr>
                            <a:rPr kumimoji="1" lang="en-US" altLang="zh-CN" sz="32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10</m:t>
                          </m:r>
                        </m:e>
                        <m:sup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4</m:t>
                          </m:r>
                        </m:sup>
                      </m:sSup>
                      <m:r>
                        <m:rPr>
                          <m:sty m:val="p"/>
                        </m:rPr>
                        <a:rPr kumimoji="1" lang="en-US" altLang="zh-CN" sz="3200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Hz</m:t>
                      </m:r>
                    </m:oMath>
                  </m:oMathPara>
                </a14:m>
                <a:endParaRPr kumimoji="1" lang="zh-CN" alt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9590" y="2810009"/>
                <a:ext cx="3370923" cy="492443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本框 11"/>
          <p:cNvSpPr txBox="1"/>
          <p:nvPr/>
        </p:nvSpPr>
        <p:spPr>
          <a:xfrm>
            <a:off x="1502160" y="3370649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 smtClean="0">
                <a:latin typeface="SimHei" charset="-122"/>
                <a:ea typeface="SimHei" charset="-122"/>
                <a:cs typeface="SimHei" charset="-122"/>
              </a:rPr>
              <a:t>人听觉的</a:t>
            </a:r>
            <a:r>
              <a:rPr lang="zh-CN" altLang="en-US" sz="3200" b="1" dirty="0" smtClean="0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声强</a:t>
            </a:r>
            <a:r>
              <a:rPr lang="zh-CN" altLang="en-US" sz="3200" b="1" dirty="0" smtClean="0">
                <a:latin typeface="SimHei" charset="-122"/>
                <a:ea typeface="SimHei" charset="-122"/>
                <a:cs typeface="SimHei" charset="-122"/>
              </a:rPr>
              <a:t>为：</a:t>
            </a:r>
            <a:endParaRPr lang="zh-CN" altLang="en-US" sz="3200" b="1" dirty="0">
              <a:solidFill>
                <a:schemeClr val="tx1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/>
              <p:cNvSpPr txBox="1"/>
              <p:nvPr/>
            </p:nvSpPr>
            <p:spPr>
              <a:xfrm>
                <a:off x="5153657" y="3459018"/>
                <a:ext cx="3609963" cy="492443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𝐼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zh-CN" sz="32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10</m:t>
                          </m:r>
                        </m:e>
                        <m:sup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−12</m:t>
                          </m:r>
                        </m:sup>
                      </m:sSup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~1 </m:t>
                      </m:r>
                      <m:r>
                        <m:rPr>
                          <m:sty m:val="p"/>
                        </m:rPr>
                        <a:rPr kumimoji="1" lang="en-US" altLang="zh-CN" sz="3200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W</m:t>
                      </m:r>
                      <m:r>
                        <a:rPr kumimoji="1" lang="en-US" altLang="zh-CN" sz="3200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/</m:t>
                      </m:r>
                      <m:sSup>
                        <m:sSupPr>
                          <m:ctrlPr>
                            <a:rPr kumimoji="1" lang="en-US" altLang="zh-CN" sz="32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kumimoji="1" lang="en-US" altLang="zh-CN" sz="3200" b="0" i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m</m:t>
                          </m:r>
                        </m:e>
                        <m:sup>
                          <m:r>
                            <a:rPr kumimoji="1" lang="en-US" altLang="zh-CN" sz="3200" b="0" i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kumimoji="1" lang="zh-CN" alt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文本框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3657" y="3459018"/>
                <a:ext cx="3609963" cy="492443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文本框 13"/>
          <p:cNvSpPr txBox="1"/>
          <p:nvPr/>
        </p:nvSpPr>
        <p:spPr>
          <a:xfrm>
            <a:off x="2320429" y="4009553"/>
            <a:ext cx="30572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 smtClean="0">
                <a:latin typeface="SimHei" charset="-122"/>
                <a:ea typeface="SimHei" charset="-122"/>
                <a:cs typeface="SimHei" charset="-122"/>
              </a:rPr>
              <a:t>定义</a:t>
            </a:r>
            <a:r>
              <a:rPr lang="zh-CN" altLang="en-US" sz="3200" b="1" dirty="0" smtClean="0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标准声强</a:t>
            </a:r>
            <a:r>
              <a:rPr lang="zh-CN" altLang="en-US" sz="3200" b="1" dirty="0" smtClean="0">
                <a:latin typeface="SimHei" charset="-122"/>
                <a:ea typeface="SimHei" charset="-122"/>
                <a:cs typeface="SimHei" charset="-122"/>
              </a:rPr>
              <a:t>：</a:t>
            </a:r>
            <a:endParaRPr lang="zh-CN" altLang="en-US" sz="3200" b="1" dirty="0">
              <a:solidFill>
                <a:schemeClr val="tx1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/>
              <p:cNvSpPr txBox="1"/>
              <p:nvPr/>
            </p:nvSpPr>
            <p:spPr>
              <a:xfrm>
                <a:off x="5402699" y="4069786"/>
                <a:ext cx="3332900" cy="492443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32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𝐼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0</m:t>
                          </m:r>
                        </m:sub>
                      </m:sSub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zh-CN" sz="32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10</m:t>
                          </m:r>
                        </m:e>
                        <m:sup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−12</m:t>
                          </m:r>
                        </m:sup>
                      </m:sSup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1" lang="en-US" altLang="zh-CN" sz="3200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W</m:t>
                      </m:r>
                      <m:r>
                        <a:rPr kumimoji="1" lang="en-US" altLang="zh-CN" sz="3200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/</m:t>
                      </m:r>
                      <m:sSup>
                        <m:sSupPr>
                          <m:ctrlPr>
                            <a:rPr kumimoji="1" lang="en-US" altLang="zh-CN" sz="32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kumimoji="1" lang="en-US" altLang="zh-CN" sz="3200" b="0" i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m</m:t>
                          </m:r>
                        </m:e>
                        <m:sup>
                          <m:r>
                            <a:rPr kumimoji="1" lang="en-US" altLang="zh-CN" sz="3200" b="0" i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kumimoji="1" lang="zh-CN" alt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文本框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2699" y="4069786"/>
                <a:ext cx="3332900" cy="492443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文本框 15"/>
          <p:cNvSpPr txBox="1"/>
          <p:nvPr/>
        </p:nvSpPr>
        <p:spPr>
          <a:xfrm>
            <a:off x="2320428" y="4809326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 smtClean="0">
                <a:latin typeface="SimHei" charset="-122"/>
                <a:ea typeface="SimHei" charset="-122"/>
                <a:cs typeface="SimHei" charset="-122"/>
              </a:rPr>
              <a:t>声强级别：</a:t>
            </a:r>
            <a:endParaRPr lang="zh-CN" altLang="en-US" sz="3200" b="1" dirty="0">
              <a:solidFill>
                <a:schemeClr val="tx1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/>
              <p:cNvSpPr txBox="1"/>
              <p:nvPr/>
            </p:nvSpPr>
            <p:spPr>
              <a:xfrm>
                <a:off x="4909977" y="4644494"/>
                <a:ext cx="3207673" cy="1005596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𝐿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=10</m:t>
                      </m:r>
                      <m:func>
                        <m:funcPr>
                          <m:ctrlPr>
                            <a:rPr kumimoji="1" lang="en-US" altLang="zh-CN" sz="32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3200" b="0" i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lg</m:t>
                          </m:r>
                        </m:fName>
                        <m:e>
                          <m:f>
                            <m:fPr>
                              <m:ctrlPr>
                                <a:rPr kumimoji="1" lang="en-US" altLang="zh-CN" sz="3200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CN" sz="3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𝐼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kumimoji="1" lang="en-US" altLang="zh-CN" sz="3200" b="0" i="1" smtClean="0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32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kumimoji="1" lang="en-US" altLang="zh-CN" sz="32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0</m:t>
                                  </m:r>
                                </m:sub>
                              </m:sSub>
                            </m:den>
                          </m:f>
                        </m:e>
                      </m:func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 (</m:t>
                      </m:r>
                      <m:r>
                        <m:rPr>
                          <m:sty m:val="p"/>
                        </m:rPr>
                        <a:rPr kumimoji="1" lang="en-US" altLang="zh-CN" sz="3200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dB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kumimoji="1" lang="zh-CN" alt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文本框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9977" y="4644494"/>
                <a:ext cx="3207673" cy="1005596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文本框 17"/>
          <p:cNvSpPr txBox="1"/>
          <p:nvPr/>
        </p:nvSpPr>
        <p:spPr>
          <a:xfrm>
            <a:off x="1502160" y="5654313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 smtClean="0">
                <a:solidFill>
                  <a:srgbClr val="0000FF"/>
                </a:solidFill>
                <a:latin typeface="SimHei" charset="-122"/>
                <a:ea typeface="SimHei" charset="-122"/>
                <a:cs typeface="SimHei" charset="-122"/>
              </a:rPr>
              <a:t>人听觉的范围是：</a:t>
            </a:r>
            <a:endParaRPr lang="zh-CN" altLang="en-US" sz="3200" b="1" dirty="0">
              <a:solidFill>
                <a:srgbClr val="0000FF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/>
              <p:cNvSpPr txBox="1"/>
              <p:nvPr/>
            </p:nvSpPr>
            <p:spPr>
              <a:xfrm>
                <a:off x="4949829" y="5723878"/>
                <a:ext cx="2000548" cy="492443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b="1" i="1" smtClean="0">
                          <a:solidFill>
                            <a:srgbClr val="C0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𝟎</m:t>
                      </m:r>
                      <m:r>
                        <a:rPr kumimoji="1" lang="en-US" altLang="zh-CN" sz="3200" b="1" i="1" smtClean="0">
                          <a:solidFill>
                            <a:srgbClr val="C0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~</m:t>
                      </m:r>
                      <m:r>
                        <a:rPr kumimoji="1" lang="en-US" altLang="zh-CN" sz="3200" b="1" i="1" smtClean="0">
                          <a:solidFill>
                            <a:srgbClr val="C0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𝟏𝟑𝟎</m:t>
                      </m:r>
                      <m:r>
                        <a:rPr kumimoji="1" lang="zh-CN" altLang="en-US" sz="3200" b="1" i="0" smtClean="0">
                          <a:solidFill>
                            <a:srgbClr val="C0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r>
                        <a:rPr kumimoji="1" lang="en-US" altLang="zh-CN" sz="3200" b="1" i="0" smtClean="0">
                          <a:solidFill>
                            <a:srgbClr val="C0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𝐝𝐁</m:t>
                      </m:r>
                    </m:oMath>
                  </m:oMathPara>
                </a14:m>
                <a:endParaRPr kumimoji="1" lang="zh-CN" altLang="en-US" sz="3200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9" name="文本框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9829" y="5723878"/>
                <a:ext cx="2000548" cy="492443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83994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9666" name="Group 34"/>
          <p:cNvGraphicFramePr>
            <a:graphicFrameLocks noGrp="1"/>
          </p:cNvGraphicFramePr>
          <p:nvPr>
            <p:ph/>
            <p:extLst>
              <p:ext uri="{D42A27DB-BD31-4B8C-83A1-F6EECF244321}">
                <p14:modId xmlns:p14="http://schemas.microsoft.com/office/powerpoint/2010/main" val="2072434364"/>
              </p:ext>
            </p:extLst>
          </p:nvPr>
        </p:nvGraphicFramePr>
        <p:xfrm>
          <a:off x="2927350" y="1249364"/>
          <a:ext cx="6121400" cy="4931283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209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843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2387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charset="0"/>
                          <a:ea typeface="宋体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charset="0"/>
                          <a:ea typeface="宋体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charset="0"/>
                          <a:ea typeface="宋体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charset="0"/>
                          <a:ea typeface="宋体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charset="0"/>
                          <a:ea typeface="宋体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charset="0"/>
                          <a:ea typeface="宋体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charset="0"/>
                          <a:ea typeface="宋体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charset="0"/>
                          <a:ea typeface="宋体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660066"/>
                          </a:solidFill>
                          <a:effectLst/>
                          <a:latin typeface="SimHei" charset="-122"/>
                          <a:ea typeface="SimHei" charset="-122"/>
                          <a:cs typeface="SimHei" charset="-122"/>
                        </a:rPr>
                        <a:t>声源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charset="0"/>
                          <a:ea typeface="宋体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charset="0"/>
                          <a:ea typeface="宋体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charset="0"/>
                          <a:ea typeface="宋体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charset="0"/>
                          <a:ea typeface="宋体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charset="0"/>
                          <a:ea typeface="宋体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charset="0"/>
                          <a:ea typeface="宋体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charset="0"/>
                          <a:ea typeface="宋体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charset="0"/>
                          <a:ea typeface="宋体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660066"/>
                          </a:solidFill>
                          <a:effectLst/>
                          <a:latin typeface="SimHei" charset="-122"/>
                          <a:ea typeface="SimHei" charset="-122"/>
                          <a:cs typeface="SimHei" charset="-122"/>
                        </a:rPr>
                        <a:t>声强级</a:t>
                      </a:r>
                      <a:r>
                        <a:rPr kumimoji="0" lang="en-US" altLang="zh-CN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660066"/>
                          </a:solidFill>
                          <a:effectLst/>
                          <a:latin typeface="SimHei" charset="-122"/>
                          <a:ea typeface="SimHei" charset="-122"/>
                          <a:cs typeface="SimHei" charset="-122"/>
                        </a:rPr>
                        <a:t>(dB)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charset="0"/>
                          <a:ea typeface="宋体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charset="0"/>
                          <a:ea typeface="宋体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charset="0"/>
                          <a:ea typeface="宋体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charset="0"/>
                          <a:ea typeface="宋体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charset="0"/>
                          <a:ea typeface="宋体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charset="0"/>
                          <a:ea typeface="宋体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charset="0"/>
                          <a:ea typeface="宋体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charset="0"/>
                          <a:ea typeface="宋体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660066"/>
                          </a:solidFill>
                          <a:effectLst/>
                          <a:latin typeface="SimHei" charset="-122"/>
                          <a:ea typeface="SimHei" charset="-122"/>
                          <a:cs typeface="SimHei" charset="-122"/>
                        </a:rPr>
                        <a:t>响度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7037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charset="0"/>
                          <a:ea typeface="宋体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charset="0"/>
                          <a:ea typeface="宋体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charset="0"/>
                          <a:ea typeface="宋体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charset="0"/>
                          <a:ea typeface="宋体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charset="0"/>
                          <a:ea typeface="宋体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charset="0"/>
                          <a:ea typeface="宋体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charset="0"/>
                          <a:ea typeface="宋体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charset="0"/>
                          <a:ea typeface="宋体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imHei" charset="-122"/>
                          <a:ea typeface="SimHei" charset="-122"/>
                          <a:cs typeface="SimHei" charset="-122"/>
                        </a:rPr>
                        <a:t>听觉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imHei" charset="-122"/>
                          <a:ea typeface="SimHei" charset="-122"/>
                          <a:cs typeface="SimHei" charset="-122"/>
                        </a:rPr>
                        <a:t>风吹树叶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imHei" charset="-122"/>
                          <a:ea typeface="SimHei" charset="-122"/>
                          <a:cs typeface="SimHei" charset="-122"/>
                        </a:rPr>
                        <a:t>通常谈话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imHei" charset="-122"/>
                          <a:ea typeface="SimHei" charset="-122"/>
                          <a:cs typeface="SimHei" charset="-122"/>
                        </a:rPr>
                        <a:t>机器房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imHei" charset="-122"/>
                          <a:ea typeface="SimHei" charset="-122"/>
                          <a:cs typeface="SimHei" charset="-122"/>
                        </a:rPr>
                        <a:t>大瀑布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imHei" charset="-122"/>
                          <a:ea typeface="SimHei" charset="-122"/>
                          <a:cs typeface="SimHei" charset="-122"/>
                        </a:rPr>
                        <a:t>铆钉机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imHei" charset="-122"/>
                          <a:ea typeface="SimHei" charset="-122"/>
                          <a:cs typeface="SimHei" charset="-122"/>
                        </a:rPr>
                        <a:t>摇滚乐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imHei" charset="-122"/>
                          <a:ea typeface="SimHei" charset="-122"/>
                          <a:cs typeface="SimHei" charset="-122"/>
                        </a:rPr>
                        <a:t>炮声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imHei" charset="-122"/>
                          <a:ea typeface="SimHei" charset="-122"/>
                          <a:cs typeface="SimHei" charset="-122"/>
                        </a:rPr>
                        <a:t>喷气机起飞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imHei" charset="-122"/>
                          <a:ea typeface="SimHei" charset="-122"/>
                          <a:cs typeface="SimHei" charset="-122"/>
                        </a:rPr>
                        <a:t>聚焦超声波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charset="0"/>
                          <a:ea typeface="宋体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charset="0"/>
                          <a:ea typeface="宋体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charset="0"/>
                          <a:ea typeface="宋体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charset="0"/>
                          <a:ea typeface="宋体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charset="0"/>
                          <a:ea typeface="宋体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charset="0"/>
                          <a:ea typeface="宋体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charset="0"/>
                          <a:ea typeface="宋体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charset="0"/>
                          <a:ea typeface="宋体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-122"/>
                        </a:rPr>
                        <a:t>0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-122"/>
                        </a:rPr>
                        <a:t>20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-122"/>
                        </a:rPr>
                        <a:t>60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-122"/>
                        </a:rPr>
                        <a:t>80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-122"/>
                        </a:rPr>
                        <a:t>90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-122"/>
                        </a:rPr>
                        <a:t>100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-122"/>
                        </a:rPr>
                        <a:t>120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-122"/>
                        </a:rPr>
                        <a:t>120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-122"/>
                        </a:rPr>
                        <a:t>150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-122"/>
                        </a:rPr>
                        <a:t>210</a:t>
                      </a:r>
                      <a:endParaRPr kumimoji="0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charset="0"/>
                          <a:ea typeface="宋体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charset="0"/>
                          <a:ea typeface="宋体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charset="0"/>
                          <a:ea typeface="宋体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charset="0"/>
                          <a:ea typeface="宋体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charset="0"/>
                          <a:ea typeface="宋体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charset="0"/>
                          <a:ea typeface="宋体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charset="0"/>
                          <a:ea typeface="宋体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charset="0"/>
                          <a:ea typeface="宋体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imHei" charset="-122"/>
                          <a:ea typeface="SimHei" charset="-122"/>
                          <a:cs typeface="SimHei" charset="-122"/>
                        </a:rPr>
                        <a:t>轻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imHei" charset="-122"/>
                          <a:ea typeface="SimHei" charset="-122"/>
                          <a:cs typeface="SimHei" charset="-122"/>
                        </a:rPr>
                        <a:t>正常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imHei" charset="-122"/>
                          <a:ea typeface="SimHei" charset="-122"/>
                          <a:cs typeface="SimHei" charset="-122"/>
                        </a:rPr>
                        <a:t>响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imHei" charset="-122"/>
                          <a:ea typeface="SimHei" charset="-122"/>
                          <a:cs typeface="SimHei" charset="-122"/>
                        </a:rPr>
                        <a:t>很响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imHei" charset="-122"/>
                          <a:ea typeface="SimHei" charset="-122"/>
                          <a:cs typeface="SimHei" charset="-122"/>
                        </a:rPr>
                        <a:t>震耳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9663" name="Text Box 31"/>
          <p:cNvSpPr txBox="1">
            <a:spLocks noChangeArrowheads="1"/>
          </p:cNvSpPr>
          <p:nvPr/>
        </p:nvSpPr>
        <p:spPr bwMode="auto">
          <a:xfrm>
            <a:off x="3648076" y="606426"/>
            <a:ext cx="540067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Times New Roman" charset="0"/>
                <a:ea typeface="宋体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imes New Roman" charset="0"/>
                <a:ea typeface="宋体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imes New Roman" charset="0"/>
                <a:ea typeface="宋体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imes New Roman" charset="0"/>
                <a:ea typeface="宋体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imes New Roman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charset="0"/>
                <a:ea typeface="宋体" charset="-122"/>
              </a:defRPr>
            </a:lvl9pPr>
          </a:lstStyle>
          <a:p>
            <a:pPr eaLnBrk="1" hangingPunct="1"/>
            <a:r>
              <a:rPr lang="zh-CN" altLang="en-US" dirty="0">
                <a:solidFill>
                  <a:srgbClr val="000099"/>
                </a:solidFill>
                <a:latin typeface="SimHei" charset="-122"/>
                <a:ea typeface="SimHei" charset="-122"/>
                <a:cs typeface="SimHei" charset="-122"/>
              </a:rPr>
              <a:t>几种声音的声强级和响度</a:t>
            </a:r>
          </a:p>
        </p:txBody>
      </p:sp>
    </p:spTree>
    <p:extLst>
      <p:ext uri="{BB962C8B-B14F-4D97-AF65-F5344CB8AC3E}">
        <p14:creationId xmlns:p14="http://schemas.microsoft.com/office/powerpoint/2010/main" val="1900335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/>
              <p:cNvSpPr txBox="1"/>
              <p:nvPr/>
            </p:nvSpPr>
            <p:spPr>
              <a:xfrm>
                <a:off x="411728" y="332994"/>
                <a:ext cx="11719106" cy="14044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800" b="1" dirty="0" smtClean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</a:rPr>
                  <a:t>例</a:t>
                </a:r>
                <a:r>
                  <a:rPr lang="en-US" altLang="zh-CN" sz="2800" b="1" dirty="0" smtClean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</a:rPr>
                  <a:t>1</a:t>
                </a:r>
                <a:r>
                  <a:rPr lang="zh-CN" altLang="en-US" sz="2800" b="1" dirty="0" smtClean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</a:rPr>
                  <a:t>：用聚焦超声波的方法在水中可产生强度达到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solidFill>
                          <a:srgbClr val="7030A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𝑰</m:t>
                    </m:r>
                    <m:r>
                      <a:rPr lang="en-US" altLang="zh-CN" sz="2800" b="1" i="1" smtClean="0">
                        <a:solidFill>
                          <a:srgbClr val="7030A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=</m:t>
                    </m:r>
                    <m:r>
                      <a:rPr lang="en-US" altLang="zh-CN" sz="2800" b="1" i="1" smtClean="0">
                        <a:solidFill>
                          <a:srgbClr val="7030A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𝟏𝟐𝟎</m:t>
                    </m:r>
                    <m:r>
                      <a:rPr lang="en-US" altLang="zh-CN" sz="2800" b="1" i="0" smtClean="0">
                        <a:solidFill>
                          <a:srgbClr val="7030A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𝐤𝐖</m:t>
                    </m:r>
                    <m:r>
                      <a:rPr lang="en-US" altLang="zh-CN" sz="2800" b="1" i="0" smtClean="0">
                        <a:solidFill>
                          <a:srgbClr val="7030A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/</m:t>
                    </m:r>
                    <m:sSup>
                      <m:sSupPr>
                        <m:ctrlPr>
                          <a:rPr lang="en-US" altLang="zh-CN" sz="28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SimHei" charset="-122"/>
                            <a:cs typeface="SimHei" charset="-122"/>
                          </a:rPr>
                        </m:ctrlPr>
                      </m:sSupPr>
                      <m:e>
                        <m:r>
                          <a:rPr lang="en-US" altLang="zh-CN" sz="2800" b="1" i="0" smtClean="0">
                            <a:solidFill>
                              <a:srgbClr val="7030A0"/>
                            </a:solidFill>
                            <a:latin typeface="Cambria Math" charset="0"/>
                            <a:ea typeface="SimHei" charset="-122"/>
                            <a:cs typeface="SimHei" charset="-122"/>
                          </a:rPr>
                          <m:t>𝐜𝐦</m:t>
                        </m:r>
                      </m:e>
                      <m:sup>
                        <m:r>
                          <a:rPr lang="en-US" altLang="zh-CN" sz="2800" b="1" i="0" smtClean="0">
                            <a:solidFill>
                              <a:srgbClr val="7030A0"/>
                            </a:solidFill>
                            <a:latin typeface="Cambria Math" charset="0"/>
                            <a:ea typeface="SimHei" charset="-122"/>
                            <a:cs typeface="SimHei" charset="-122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zh-CN" altLang="en-US" sz="2800" b="1" dirty="0" smtClean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</a:rPr>
                  <a:t>的</a:t>
                </a:r>
                <a:endParaRPr lang="en-US" altLang="zh-CN" sz="2800" b="1" dirty="0" smtClean="0">
                  <a:solidFill>
                    <a:srgbClr val="7030A0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  <a:p>
                <a:r>
                  <a:rPr lang="zh-CN" altLang="en-US" sz="2800" b="1" dirty="0" smtClean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</a:rPr>
                  <a:t>超声波。设该超声波的频率为</a:t>
                </a:r>
                <a14:m>
                  <m:oMath xmlns:m="http://schemas.openxmlformats.org/officeDocument/2006/math">
                    <m:r>
                      <a:rPr lang="zh-CN" altLang="en-US" sz="2800" b="1" i="1" smtClean="0">
                        <a:solidFill>
                          <a:srgbClr val="7030A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𝝂</m:t>
                    </m:r>
                    <m:r>
                      <a:rPr lang="en-US" altLang="zh-CN" sz="2800" b="1" i="1" smtClean="0">
                        <a:solidFill>
                          <a:srgbClr val="7030A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US" altLang="zh-CN" sz="2800" b="1" i="1" smtClean="0">
                        <a:solidFill>
                          <a:srgbClr val="7030A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𝟓𝟎𝟎</m:t>
                    </m:r>
                    <m:r>
                      <a:rPr lang="en-US" altLang="zh-CN" sz="2800" b="1" i="0" smtClean="0">
                        <a:solidFill>
                          <a:srgbClr val="7030A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𝐤𝐇𝐳</m:t>
                    </m:r>
                  </m:oMath>
                </a14:m>
                <a:r>
                  <a:rPr lang="zh-CN" altLang="en-US" sz="2800" b="1" dirty="0" smtClean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</a:rPr>
                  <a:t>，水的密度为</a:t>
                </a:r>
                <a14:m>
                  <m:oMath xmlns:m="http://schemas.openxmlformats.org/officeDocument/2006/math">
                    <m:r>
                      <a:rPr lang="zh-CN" altLang="en-US" sz="2800" b="1" i="1" smtClean="0">
                        <a:solidFill>
                          <a:srgbClr val="7030A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𝝆</m:t>
                    </m:r>
                    <m:r>
                      <a:rPr lang="en-US" altLang="zh-CN" sz="2800" b="1" i="1" smtClean="0">
                        <a:solidFill>
                          <a:srgbClr val="7030A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sSup>
                      <m:sSupPr>
                        <m:ctrlPr>
                          <a:rPr lang="en-US" altLang="zh-CN" sz="28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altLang="zh-CN" sz="2800" b="1" i="1" smtClean="0">
                            <a:solidFill>
                              <a:srgbClr val="7030A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𝟏𝟎</m:t>
                        </m:r>
                      </m:e>
                      <m:sup>
                        <m:r>
                          <a:rPr lang="en-US" altLang="zh-CN" sz="2800" b="1" i="1" smtClean="0">
                            <a:solidFill>
                              <a:srgbClr val="7030A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𝟑</m:t>
                        </m:r>
                      </m:sup>
                    </m:sSup>
                    <m:r>
                      <a:rPr lang="en-US" altLang="zh-CN" sz="2800" b="1" i="0" smtClean="0">
                        <a:solidFill>
                          <a:srgbClr val="7030A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𝐤𝐠</m:t>
                    </m:r>
                    <m:r>
                      <a:rPr lang="en-US" altLang="zh-CN" sz="2800" b="1" i="0" smtClean="0">
                        <a:solidFill>
                          <a:srgbClr val="7030A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/</m:t>
                    </m:r>
                    <m:sSup>
                      <m:sSupPr>
                        <m:ctrlPr>
                          <a:rPr lang="en-US" altLang="zh-CN" sz="28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altLang="zh-CN" sz="2800" b="1" i="0" smtClean="0">
                            <a:solidFill>
                              <a:srgbClr val="7030A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𝐦</m:t>
                        </m:r>
                      </m:e>
                      <m:sup>
                        <m:r>
                          <a:rPr lang="en-US" altLang="zh-CN" sz="2800" b="1" i="0" smtClean="0">
                            <a:solidFill>
                              <a:srgbClr val="7030A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𝟑</m:t>
                        </m:r>
                      </m:sup>
                    </m:sSup>
                  </m:oMath>
                </a14:m>
                <a:r>
                  <a:rPr lang="zh-CN" altLang="en-US" sz="2800" b="1" dirty="0" smtClean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</a:rPr>
                  <a:t>，</a:t>
                </a:r>
                <a:endParaRPr lang="en-US" altLang="zh-CN" sz="2800" b="1" dirty="0" smtClean="0">
                  <a:solidFill>
                    <a:srgbClr val="7030A0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  <a:p>
                <a:r>
                  <a:rPr lang="zh-CN" altLang="en-US" sz="2800" b="1" dirty="0" smtClean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</a:rPr>
                  <a:t>其中声速为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solidFill>
                          <a:srgbClr val="7030A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𝒖</m:t>
                    </m:r>
                    <m:r>
                      <a:rPr lang="en-US" altLang="zh-CN" sz="2800" b="1" i="1" smtClean="0">
                        <a:solidFill>
                          <a:srgbClr val="7030A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=</m:t>
                    </m:r>
                    <m:r>
                      <a:rPr lang="en-US" altLang="zh-CN" sz="2800" b="1" i="1" smtClean="0">
                        <a:solidFill>
                          <a:srgbClr val="7030A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𝟏𝟓𝟎𝟎</m:t>
                    </m:r>
                    <m:r>
                      <a:rPr lang="en-US" altLang="zh-CN" sz="2800" b="1" i="0" smtClean="0">
                        <a:solidFill>
                          <a:srgbClr val="7030A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𝐦</m:t>
                    </m:r>
                    <m:r>
                      <a:rPr lang="en-US" altLang="zh-CN" sz="2800" b="1" i="0" smtClean="0">
                        <a:solidFill>
                          <a:srgbClr val="7030A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/</m:t>
                    </m:r>
                    <m:r>
                      <a:rPr lang="en-US" altLang="zh-CN" sz="2800" b="1" i="0" smtClean="0">
                        <a:solidFill>
                          <a:srgbClr val="7030A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𝐬</m:t>
                    </m:r>
                  </m:oMath>
                </a14:m>
                <a:r>
                  <a:rPr lang="zh-CN" altLang="en-US" sz="2800" b="1" dirty="0" smtClean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</a:rPr>
                  <a:t>。求这时液体质元振动的振幅。</a:t>
                </a:r>
                <a:endParaRPr lang="zh-CN" altLang="en-US" sz="2800" b="1" dirty="0">
                  <a:solidFill>
                    <a:srgbClr val="7030A0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728" y="332994"/>
                <a:ext cx="11719106" cy="1404487"/>
              </a:xfrm>
              <a:prstGeom prst="rect">
                <a:avLst/>
              </a:prstGeom>
              <a:blipFill rotWithShape="0">
                <a:blip r:embed="rId2"/>
                <a:stretch>
                  <a:fillRect l="-1093" t="-5217" b="-1043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框 2"/>
          <p:cNvSpPr txBox="1"/>
          <p:nvPr/>
        </p:nvSpPr>
        <p:spPr>
          <a:xfrm>
            <a:off x="411728" y="1737481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smtClean="0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解：</a:t>
            </a:r>
            <a:endParaRPr lang="zh-CN" altLang="en-US" sz="2800" b="1" dirty="0">
              <a:solidFill>
                <a:srgbClr val="FF0000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244199" y="1737481"/>
            <a:ext cx="41344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 smtClean="0">
                <a:latin typeface="SimHei" charset="-122"/>
                <a:ea typeface="SimHei" charset="-122"/>
                <a:cs typeface="SimHei" charset="-122"/>
              </a:rPr>
              <a:t>根据平均能流密度公式：</a:t>
            </a:r>
            <a:endParaRPr lang="zh-CN" altLang="en-US" sz="2800" b="1" dirty="0">
              <a:latin typeface="SimHei" charset="-122"/>
              <a:ea typeface="SimHei" charset="-122"/>
              <a:cs typeface="SimHei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1300471" y="2368811"/>
                <a:ext cx="2537746" cy="921984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b="0" i="1" smtClean="0">
                          <a:latin typeface="Cambria Math" charset="0"/>
                        </a:rPr>
                        <m:t>𝐼</m:t>
                      </m:r>
                      <m:r>
                        <a:rPr kumimoji="1" lang="en-US" altLang="zh-CN" sz="32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mr-IN" altLang="zh-CN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sz="3200" i="1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zh-CN" sz="3200" i="1">
                              <a:latin typeface="Cambria Math" charset="0"/>
                            </a:rPr>
                            <m:t>2</m:t>
                          </m:r>
                        </m:den>
                      </m:f>
                      <m:r>
                        <a:rPr kumimoji="1" lang="mr-IN" altLang="zh-CN" sz="32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𝜌</m:t>
                      </m:r>
                      <m:sSup>
                        <m:sSupPr>
                          <m:ctrlPr>
                            <a:rPr kumimoji="1" lang="en-US" altLang="zh-CN" sz="32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𝜔</m:t>
                          </m:r>
                        </m:e>
                        <m:sup>
                          <m: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kumimoji="1" lang="en-US" altLang="zh-CN" sz="32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𝐴</m:t>
                          </m:r>
                        </m:e>
                        <m:sup>
                          <m: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p>
                      </m:sSup>
                      <m:r>
                        <a:rPr kumimoji="1" lang="en-US" altLang="zh-CN" sz="3200" i="1" smtClean="0">
                          <a:latin typeface="Cambria Math" charset="0"/>
                        </a:rPr>
                        <m:t>𝑢</m:t>
                      </m:r>
                    </m:oMath>
                  </m:oMathPara>
                </a14:m>
                <a:endParaRPr kumimoji="1" lang="zh-CN" alt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0471" y="2368811"/>
                <a:ext cx="2537746" cy="92198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625215" y="3745632"/>
                <a:ext cx="520976" cy="738664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4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∴</m:t>
                      </m:r>
                    </m:oMath>
                  </m:oMathPara>
                </a14:m>
                <a:endParaRPr kumimoji="1" lang="zh-CN" altLang="en-US" sz="4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215" y="3745632"/>
                <a:ext cx="520976" cy="73866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/>
              <p:cNvSpPr txBox="1"/>
              <p:nvPr/>
            </p:nvSpPr>
            <p:spPr>
              <a:xfrm>
                <a:off x="1197547" y="3373389"/>
                <a:ext cx="2078069" cy="1455014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b="0" i="1" smtClean="0">
                          <a:latin typeface="Cambria Math" charset="0"/>
                        </a:rPr>
                        <m:t>𝐴</m:t>
                      </m:r>
                      <m:r>
                        <a:rPr kumimoji="1" lang="en-US" altLang="zh-CN" sz="32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mr-IN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sz="3200" b="0" i="1" smtClean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kumimoji="1" lang="mr-IN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𝜔</m:t>
                          </m:r>
                        </m:den>
                      </m:f>
                      <m:rad>
                        <m:radPr>
                          <m:degHide m:val="on"/>
                          <m:ctrlPr>
                            <a:rPr kumimoji="1" lang="mr-IN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kumimoji="1" lang="mr-IN" altLang="zh-CN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CN" sz="3200" b="0" i="1" smtClean="0">
                                  <a:latin typeface="Cambria Math" charset="0"/>
                                </a:rPr>
                                <m:t>2</m:t>
                              </m:r>
                              <m:r>
                                <a:rPr kumimoji="1" lang="en-US" altLang="zh-CN" sz="3200" b="0" i="1" smtClean="0">
                                  <a:latin typeface="Cambria Math" charset="0"/>
                                </a:rPr>
                                <m:t>𝐼</m:t>
                              </m:r>
                            </m:num>
                            <m:den>
                              <m:r>
                                <a:rPr kumimoji="1" lang="en-US" altLang="zh-CN" sz="3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𝜌</m:t>
                              </m:r>
                              <m:r>
                                <a:rPr kumimoji="1" lang="en-US" altLang="zh-CN" sz="3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𝑢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kumimoji="1" lang="zh-CN" alt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7547" y="3373389"/>
                <a:ext cx="2078069" cy="1455014"/>
              </a:xfrm>
              <a:prstGeom prst="rect">
                <a:avLst/>
              </a:prstGeom>
              <a:blipFill rotWithShape="0">
                <a:blip r:embed="rId5"/>
                <a:stretch>
                  <a:fillRect b="-418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/>
              <p:cNvSpPr txBox="1"/>
              <p:nvPr/>
            </p:nvSpPr>
            <p:spPr>
              <a:xfrm>
                <a:off x="3338133" y="3373389"/>
                <a:ext cx="2084866" cy="1455014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mr-IN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sz="3200" b="0" i="1" smtClean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𝜋𝜈</m:t>
                          </m:r>
                        </m:den>
                      </m:f>
                      <m:rad>
                        <m:radPr>
                          <m:degHide m:val="on"/>
                          <m:ctrlPr>
                            <a:rPr kumimoji="1" lang="mr-IN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kumimoji="1" lang="mr-IN" altLang="zh-CN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CN" sz="3200" b="0" i="1" smtClean="0">
                                  <a:latin typeface="Cambria Math" charset="0"/>
                                </a:rPr>
                                <m:t>2</m:t>
                              </m:r>
                              <m:r>
                                <a:rPr kumimoji="1" lang="en-US" altLang="zh-CN" sz="3200" b="0" i="1" smtClean="0">
                                  <a:latin typeface="Cambria Math" charset="0"/>
                                </a:rPr>
                                <m:t>𝐼</m:t>
                              </m:r>
                            </m:num>
                            <m:den>
                              <m:r>
                                <a:rPr kumimoji="1" lang="en-US" altLang="zh-CN" sz="3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𝜌</m:t>
                              </m:r>
                              <m:r>
                                <a:rPr kumimoji="1" lang="en-US" altLang="zh-CN" sz="3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𝑢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kumimoji="1" lang="zh-CN" alt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8133" y="3373389"/>
                <a:ext cx="2084866" cy="1455014"/>
              </a:xfrm>
              <a:prstGeom prst="rect">
                <a:avLst/>
              </a:prstGeom>
              <a:blipFill rotWithShape="0">
                <a:blip r:embed="rId6"/>
                <a:stretch>
                  <a:fillRect b="-418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/>
              <p:cNvSpPr txBox="1"/>
              <p:nvPr/>
            </p:nvSpPr>
            <p:spPr>
              <a:xfrm>
                <a:off x="5422999" y="3337432"/>
                <a:ext cx="5727530" cy="1455014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mr-IN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sz="3200" b="0" i="1" smtClean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𝜋</m:t>
                          </m:r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×500×</m:t>
                          </m:r>
                          <m:sSup>
                            <m:sSupPr>
                              <m:ctrlPr>
                                <a:rPr kumimoji="1" lang="en-US" altLang="zh-CN" sz="3200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3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kumimoji="1" lang="en-US" altLang="zh-CN" sz="3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  <m:rad>
                        <m:radPr>
                          <m:degHide m:val="on"/>
                          <m:ctrlPr>
                            <a:rPr kumimoji="1" lang="mr-IN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kumimoji="1" lang="mr-IN" altLang="zh-CN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CN" sz="3200" b="0" i="1" smtClean="0">
                                  <a:latin typeface="Cambria Math" charset="0"/>
                                </a:rPr>
                                <m:t>2</m:t>
                              </m:r>
                              <m:r>
                                <a:rPr kumimoji="1" lang="en-US" altLang="zh-CN" sz="3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×120×</m:t>
                              </m:r>
                              <m:sSup>
                                <m:sSupPr>
                                  <m:ctrlPr>
                                    <a:rPr kumimoji="1" lang="en-US" altLang="zh-CN" sz="3200" b="0" i="1" smtClean="0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zh-CN" sz="32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kumimoji="1" lang="en-US" altLang="zh-CN" sz="32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7</m:t>
                                  </m:r>
                                </m:sup>
                              </m:sSup>
                            </m:num>
                            <m:den>
                              <m:sSup>
                                <m:sSupPr>
                                  <m:ctrlPr>
                                    <a:rPr kumimoji="1" lang="mr-IN" altLang="zh-CN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zh-CN" sz="3200" b="0" i="1" smtClean="0">
                                      <a:latin typeface="Cambria Math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kumimoji="1" lang="en-US" altLang="zh-CN" sz="3200" b="0" i="1" smtClean="0">
                                      <a:latin typeface="Cambria Math" charset="0"/>
                                    </a:rPr>
                                    <m:t>3</m:t>
                                  </m:r>
                                </m:sup>
                              </m:sSup>
                              <m:r>
                                <a:rPr kumimoji="1" lang="mr-IN" altLang="zh-CN" sz="3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×</m:t>
                              </m:r>
                              <m:r>
                                <a:rPr kumimoji="1" lang="en-US" altLang="zh-CN" sz="3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1.5×</m:t>
                              </m:r>
                              <m:sSup>
                                <m:sSupPr>
                                  <m:ctrlPr>
                                    <a:rPr kumimoji="1" lang="en-US" altLang="zh-CN" sz="3200" b="0" i="1" smtClean="0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zh-CN" sz="32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kumimoji="1" lang="en-US" altLang="zh-CN" sz="32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3</m:t>
                                  </m:r>
                                </m:sup>
                              </m:sSup>
                            </m:den>
                          </m:f>
                        </m:e>
                      </m:rad>
                    </m:oMath>
                  </m:oMathPara>
                </a14:m>
                <a:endParaRPr kumimoji="1" lang="zh-CN" alt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2999" y="3337432"/>
                <a:ext cx="5727530" cy="1455014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/>
              <p:cNvSpPr txBox="1"/>
              <p:nvPr/>
            </p:nvSpPr>
            <p:spPr>
              <a:xfrm>
                <a:off x="1572078" y="5035857"/>
                <a:ext cx="3238259" cy="498085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b="0" i="1" smtClean="0">
                          <a:latin typeface="Cambria Math" charset="0"/>
                        </a:rPr>
                        <m:t>=1.27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×</m:t>
                      </m:r>
                      <m:sSup>
                        <m:sSupPr>
                          <m:ctrlPr>
                            <a:rPr kumimoji="1" lang="en-US" altLang="zh-CN" sz="32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10</m:t>
                          </m:r>
                        </m:e>
                        <m:sup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−5</m:t>
                          </m:r>
                        </m:sup>
                      </m:sSup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(</m:t>
                      </m:r>
                      <m:r>
                        <m:rPr>
                          <m:sty m:val="p"/>
                        </m:rPr>
                        <a:rPr kumimoji="1" lang="en-US" altLang="zh-CN" sz="3200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m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kumimoji="1" lang="zh-CN" alt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2078" y="5035857"/>
                <a:ext cx="3238259" cy="498085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7672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7" grpId="0"/>
      <p:bldP spid="8" grpId="0"/>
      <p:bldP spid="9" grpId="0"/>
      <p:bldP spid="10" grpId="0"/>
      <p:bldP spid="11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椭圆 5"/>
          <p:cNvSpPr/>
          <p:nvPr/>
        </p:nvSpPr>
        <p:spPr>
          <a:xfrm>
            <a:off x="8034358" y="1795990"/>
            <a:ext cx="2520000" cy="252000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411728" y="332994"/>
            <a:ext cx="1077730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 smtClean="0">
                <a:solidFill>
                  <a:srgbClr val="7030A0"/>
                </a:solidFill>
                <a:latin typeface="SimHei" charset="-122"/>
                <a:ea typeface="SimHei" charset="-122"/>
                <a:cs typeface="SimHei" charset="-122"/>
              </a:rPr>
              <a:t>例</a:t>
            </a:r>
            <a:r>
              <a:rPr lang="en-US" altLang="zh-CN" sz="2800" b="1" dirty="0">
                <a:solidFill>
                  <a:srgbClr val="7030A0"/>
                </a:solidFill>
                <a:latin typeface="SimHei" charset="-122"/>
                <a:ea typeface="SimHei" charset="-122"/>
                <a:cs typeface="SimHei" charset="-122"/>
              </a:rPr>
              <a:t>2</a:t>
            </a:r>
            <a:r>
              <a:rPr lang="zh-CN" altLang="en-US" sz="2800" b="1" dirty="0" smtClean="0">
                <a:solidFill>
                  <a:srgbClr val="7030A0"/>
                </a:solidFill>
                <a:latin typeface="SimHei" charset="-122"/>
                <a:ea typeface="SimHei" charset="-122"/>
                <a:cs typeface="SimHei" charset="-122"/>
              </a:rPr>
              <a:t>：试证明在无吸收的均匀介质中传播的球面波，其振幅与它离开</a:t>
            </a:r>
            <a:endParaRPr lang="en-US" altLang="zh-CN" sz="2800" b="1" dirty="0" smtClean="0">
              <a:solidFill>
                <a:srgbClr val="7030A0"/>
              </a:solidFill>
              <a:latin typeface="SimHei" charset="-122"/>
              <a:ea typeface="SimHei" charset="-122"/>
              <a:cs typeface="SimHei" charset="-122"/>
            </a:endParaRPr>
          </a:p>
          <a:p>
            <a:r>
              <a:rPr lang="zh-CN" altLang="en-US" sz="2800" b="1" dirty="0" smtClean="0">
                <a:solidFill>
                  <a:srgbClr val="7030A0"/>
                </a:solidFill>
                <a:latin typeface="SimHei" charset="-122"/>
                <a:ea typeface="SimHei" charset="-122"/>
                <a:cs typeface="SimHei" charset="-122"/>
              </a:rPr>
              <a:t>波源的距离成反比。</a:t>
            </a:r>
            <a:endParaRPr lang="zh-CN" altLang="en-US" sz="2800" b="1" dirty="0">
              <a:solidFill>
                <a:srgbClr val="7030A0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11728" y="1287101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smtClean="0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解：</a:t>
            </a:r>
            <a:endParaRPr lang="zh-CN" altLang="en-US" sz="2800" b="1" dirty="0">
              <a:solidFill>
                <a:srgbClr val="FF0000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1244199" y="1287101"/>
                <a:ext cx="6299417" cy="954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800" b="1" dirty="0" smtClean="0">
                    <a:latin typeface="SimHei" charset="-122"/>
                    <a:ea typeface="SimHei" charset="-122"/>
                    <a:cs typeface="SimHei" charset="-122"/>
                  </a:rPr>
                  <a:t>考虑离波源距离为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1" i="1" smtClean="0">
                            <a:latin typeface="Cambria Math" panose="02040503050406030204" pitchFamily="18" charset="0"/>
                            <a:ea typeface="SimHei" charset="-122"/>
                            <a:cs typeface="SimHei" charset="-122"/>
                          </a:rPr>
                        </m:ctrlPr>
                      </m:sSubPr>
                      <m:e>
                        <m:r>
                          <a:rPr lang="en-US" altLang="zh-CN" sz="2800" b="1" i="1" smtClean="0">
                            <a:latin typeface="Cambria Math" charset="0"/>
                            <a:ea typeface="SimHei" charset="-122"/>
                            <a:cs typeface="SimHei" charset="-122"/>
                          </a:rPr>
                          <m:t>𝒓</m:t>
                        </m:r>
                      </m:e>
                      <m:sub>
                        <m:r>
                          <a:rPr lang="en-US" altLang="zh-CN" sz="2800" b="1" i="1" smtClean="0">
                            <a:latin typeface="Cambria Math" charset="0"/>
                            <a:ea typeface="SimHei" charset="-122"/>
                            <a:cs typeface="SimHei" charset="-122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zh-CN" altLang="en-US" sz="2800" b="1" dirty="0" smtClean="0">
                    <a:latin typeface="SimHei" charset="-122"/>
                    <a:ea typeface="SimHei" charset="-122"/>
                    <a:cs typeface="SimHei" charset="-122"/>
                  </a:rPr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1" i="1">
                            <a:latin typeface="Cambria Math" panose="02040503050406030204" pitchFamily="18" charset="0"/>
                            <a:ea typeface="SimHei" charset="-122"/>
                            <a:cs typeface="SimHei" charset="-122"/>
                          </a:rPr>
                        </m:ctrlPr>
                      </m:sSubPr>
                      <m:e>
                        <m:r>
                          <a:rPr lang="en-US" altLang="zh-CN" sz="2800" b="1" i="1">
                            <a:latin typeface="Cambria Math" charset="0"/>
                            <a:ea typeface="SimHei" charset="-122"/>
                            <a:cs typeface="SimHei" charset="-122"/>
                          </a:rPr>
                          <m:t>𝒓</m:t>
                        </m:r>
                      </m:e>
                      <m:sub>
                        <m:r>
                          <a:rPr lang="en-US" altLang="zh-CN" sz="2800" b="1" i="1" smtClean="0">
                            <a:latin typeface="Cambria Math" charset="0"/>
                            <a:ea typeface="SimHei" charset="-122"/>
                            <a:cs typeface="SimHei" charset="-122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zh-CN" altLang="en-US" sz="2800" b="1" dirty="0" smtClean="0">
                    <a:latin typeface="SimHei" charset="-122"/>
                    <a:ea typeface="SimHei" charset="-122"/>
                    <a:cs typeface="SimHei" charset="-122"/>
                  </a:rPr>
                  <a:t>的两个波面，</a:t>
                </a:r>
                <a:endParaRPr lang="en-US" altLang="zh-CN" sz="2800" b="1" dirty="0" smtClean="0">
                  <a:latin typeface="SimHei" charset="-122"/>
                  <a:ea typeface="SimHei" charset="-122"/>
                  <a:cs typeface="SimHei" charset="-122"/>
                </a:endParaRPr>
              </a:p>
              <a:p>
                <a:r>
                  <a:rPr lang="zh-CN" altLang="en-US" sz="2800" b="1" dirty="0" smtClean="0">
                    <a:latin typeface="SimHei" charset="-122"/>
                    <a:ea typeface="SimHei" charset="-122"/>
                    <a:cs typeface="SimHei" charset="-122"/>
                  </a:rPr>
                  <a:t>面积分别为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1" i="1">
                            <a:latin typeface="Cambria Math" panose="02040503050406030204" pitchFamily="18" charset="0"/>
                            <a:ea typeface="SimHei" charset="-122"/>
                            <a:cs typeface="SimHei" charset="-122"/>
                          </a:rPr>
                        </m:ctrlPr>
                      </m:sSubPr>
                      <m:e>
                        <m:r>
                          <a:rPr lang="en-US" altLang="zh-CN" sz="2800" b="1" i="1" smtClean="0">
                            <a:latin typeface="Cambria Math" charset="0"/>
                            <a:ea typeface="SimHei" charset="-122"/>
                            <a:cs typeface="SimHei" charset="-122"/>
                          </a:rPr>
                          <m:t>𝑺</m:t>
                        </m:r>
                      </m:e>
                      <m:sub>
                        <m:r>
                          <a:rPr lang="en-US" altLang="zh-CN" sz="2800" b="1" i="1">
                            <a:latin typeface="Cambria Math" charset="0"/>
                            <a:ea typeface="SimHei" charset="-122"/>
                            <a:cs typeface="SimHei" charset="-122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zh-CN" altLang="en-US" sz="2800" b="1" dirty="0">
                    <a:latin typeface="SimHei" charset="-122"/>
                    <a:ea typeface="SimHei" charset="-122"/>
                    <a:cs typeface="SimHei" charset="-122"/>
                  </a:rPr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1" i="1">
                            <a:latin typeface="Cambria Math" panose="02040503050406030204" pitchFamily="18" charset="0"/>
                            <a:ea typeface="SimHei" charset="-122"/>
                            <a:cs typeface="SimHei" charset="-122"/>
                          </a:rPr>
                        </m:ctrlPr>
                      </m:sSubPr>
                      <m:e>
                        <m:r>
                          <a:rPr lang="en-US" altLang="zh-CN" sz="2800" b="1" i="1" smtClean="0">
                            <a:latin typeface="Cambria Math" charset="0"/>
                            <a:ea typeface="SimHei" charset="-122"/>
                            <a:cs typeface="SimHei" charset="-122"/>
                          </a:rPr>
                          <m:t>𝑺</m:t>
                        </m:r>
                      </m:e>
                      <m:sub>
                        <m:r>
                          <a:rPr lang="en-US" altLang="zh-CN" sz="2800" b="1" i="1">
                            <a:latin typeface="Cambria Math" charset="0"/>
                            <a:ea typeface="SimHei" charset="-122"/>
                            <a:cs typeface="SimHei" charset="-122"/>
                          </a:rPr>
                          <m:t>𝟐</m:t>
                        </m:r>
                      </m:sub>
                    </m:sSub>
                    <m:r>
                      <a:rPr lang="en-US" altLang="zh-CN" sz="2800" b="1" i="1">
                        <a:latin typeface="Cambria Math" charset="0"/>
                        <a:ea typeface="SimHei" charset="-122"/>
                        <a:cs typeface="SimHei" charset="-122"/>
                      </a:rPr>
                      <m:t> </m:t>
                    </m:r>
                  </m:oMath>
                </a14:m>
                <a:r>
                  <a:rPr lang="zh-CN" altLang="en-US" sz="2800" b="1" dirty="0" smtClean="0">
                    <a:latin typeface="SimHei" charset="-122"/>
                    <a:ea typeface="SimHei" charset="-122"/>
                    <a:cs typeface="SimHei" charset="-122"/>
                  </a:rPr>
                  <a:t>。</a:t>
                </a:r>
                <a:endParaRPr lang="zh-CN" altLang="en-US" sz="2800" b="1" dirty="0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4199" y="1287101"/>
                <a:ext cx="6299417" cy="954107"/>
              </a:xfrm>
              <a:prstGeom prst="rect">
                <a:avLst/>
              </a:prstGeom>
              <a:blipFill rotWithShape="0">
                <a:blip r:embed="rId2"/>
                <a:stretch>
                  <a:fillRect l="-1936" t="-7643" r="-581" b="-1528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椭圆 4"/>
          <p:cNvSpPr/>
          <p:nvPr/>
        </p:nvSpPr>
        <p:spPr>
          <a:xfrm>
            <a:off x="8459558" y="2242292"/>
            <a:ext cx="1655999" cy="1655999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8" name="直线箭头连接符 7"/>
          <p:cNvCxnSpPr/>
          <p:nvPr/>
        </p:nvCxnSpPr>
        <p:spPr>
          <a:xfrm>
            <a:off x="9294358" y="3070291"/>
            <a:ext cx="1809926" cy="0"/>
          </a:xfrm>
          <a:prstGeom prst="straightConnector1">
            <a:avLst/>
          </a:prstGeom>
          <a:ln w="38100">
            <a:solidFill>
              <a:srgbClr val="FF0000"/>
            </a:solidFill>
            <a:prstDash val="dash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线箭头连接符 8"/>
          <p:cNvCxnSpPr/>
          <p:nvPr/>
        </p:nvCxnSpPr>
        <p:spPr>
          <a:xfrm flipH="1" flipV="1">
            <a:off x="7390414" y="3070291"/>
            <a:ext cx="1921411" cy="0"/>
          </a:xfrm>
          <a:prstGeom prst="straightConnector1">
            <a:avLst/>
          </a:prstGeom>
          <a:ln w="38100">
            <a:solidFill>
              <a:srgbClr val="FF0000"/>
            </a:solidFill>
            <a:prstDash val="dash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线箭头连接符 12"/>
          <p:cNvCxnSpPr/>
          <p:nvPr/>
        </p:nvCxnSpPr>
        <p:spPr>
          <a:xfrm flipH="1">
            <a:off x="9297757" y="3055762"/>
            <a:ext cx="0" cy="1706530"/>
          </a:xfrm>
          <a:prstGeom prst="straightConnector1">
            <a:avLst/>
          </a:prstGeom>
          <a:ln w="38100">
            <a:solidFill>
              <a:srgbClr val="FF0000"/>
            </a:solidFill>
            <a:prstDash val="dash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线箭头连接符 15"/>
          <p:cNvCxnSpPr/>
          <p:nvPr/>
        </p:nvCxnSpPr>
        <p:spPr>
          <a:xfrm flipH="1" flipV="1">
            <a:off x="9301157" y="1187215"/>
            <a:ext cx="0" cy="1881549"/>
          </a:xfrm>
          <a:prstGeom prst="straightConnector1">
            <a:avLst/>
          </a:prstGeom>
          <a:ln w="38100">
            <a:solidFill>
              <a:srgbClr val="FF0000"/>
            </a:solidFill>
            <a:prstDash val="dash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线箭头连接符 19"/>
          <p:cNvCxnSpPr/>
          <p:nvPr/>
        </p:nvCxnSpPr>
        <p:spPr>
          <a:xfrm flipV="1">
            <a:off x="9299226" y="1720553"/>
            <a:ext cx="1275998" cy="1348975"/>
          </a:xfrm>
          <a:prstGeom prst="straightConnector1">
            <a:avLst/>
          </a:prstGeom>
          <a:ln w="38100">
            <a:solidFill>
              <a:srgbClr val="FF0000"/>
            </a:solidFill>
            <a:prstDash val="dash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线箭头连接符 22"/>
          <p:cNvCxnSpPr/>
          <p:nvPr/>
        </p:nvCxnSpPr>
        <p:spPr>
          <a:xfrm>
            <a:off x="9295595" y="3055762"/>
            <a:ext cx="1279629" cy="1260228"/>
          </a:xfrm>
          <a:prstGeom prst="straightConnector1">
            <a:avLst/>
          </a:prstGeom>
          <a:ln w="38100">
            <a:solidFill>
              <a:srgbClr val="FF0000"/>
            </a:solidFill>
            <a:prstDash val="dash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线箭头连接符 26"/>
          <p:cNvCxnSpPr/>
          <p:nvPr/>
        </p:nvCxnSpPr>
        <p:spPr>
          <a:xfrm flipH="1" flipV="1">
            <a:off x="7960477" y="1795990"/>
            <a:ext cx="1352728" cy="1269640"/>
          </a:xfrm>
          <a:prstGeom prst="straightConnector1">
            <a:avLst/>
          </a:prstGeom>
          <a:ln w="38100">
            <a:solidFill>
              <a:srgbClr val="FF0000"/>
            </a:solidFill>
            <a:prstDash val="dash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线箭头连接符 29"/>
          <p:cNvCxnSpPr/>
          <p:nvPr/>
        </p:nvCxnSpPr>
        <p:spPr>
          <a:xfrm flipH="1">
            <a:off x="8032471" y="3080159"/>
            <a:ext cx="1265011" cy="1289036"/>
          </a:xfrm>
          <a:prstGeom prst="straightConnector1">
            <a:avLst/>
          </a:prstGeom>
          <a:ln w="38100">
            <a:solidFill>
              <a:srgbClr val="FF0000"/>
            </a:solidFill>
            <a:prstDash val="dash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线箭头连接符 31"/>
          <p:cNvCxnSpPr/>
          <p:nvPr/>
        </p:nvCxnSpPr>
        <p:spPr>
          <a:xfrm>
            <a:off x="9291631" y="3080341"/>
            <a:ext cx="752563" cy="327896"/>
          </a:xfrm>
          <a:prstGeom prst="straightConnector1">
            <a:avLst/>
          </a:prstGeom>
          <a:ln w="50800">
            <a:solidFill>
              <a:srgbClr val="006600"/>
            </a:solidFill>
            <a:prstDash val="solid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线箭头连接符 33"/>
          <p:cNvCxnSpPr/>
          <p:nvPr/>
        </p:nvCxnSpPr>
        <p:spPr>
          <a:xfrm flipV="1">
            <a:off x="9302866" y="1859810"/>
            <a:ext cx="434159" cy="1232423"/>
          </a:xfrm>
          <a:prstGeom prst="straightConnector1">
            <a:avLst/>
          </a:prstGeom>
          <a:ln w="50800">
            <a:solidFill>
              <a:srgbClr val="006600"/>
            </a:solidFill>
            <a:prstDash val="solid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本框 36"/>
              <p:cNvSpPr txBox="1"/>
              <p:nvPr/>
            </p:nvSpPr>
            <p:spPr>
              <a:xfrm>
                <a:off x="9584976" y="2847203"/>
                <a:ext cx="39748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b="1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1" i="1" smtClean="0">
                              <a:solidFill>
                                <a:srgbClr val="006600"/>
                              </a:solidFill>
                              <a:latin typeface="Cambria Math" charset="0"/>
                            </a:rPr>
                            <m:t>𝒓</m:t>
                          </m:r>
                        </m:e>
                        <m:sub>
                          <m:r>
                            <a:rPr kumimoji="1" lang="en-US" altLang="zh-CN" sz="2400" b="1" i="1" smtClean="0">
                              <a:solidFill>
                                <a:srgbClr val="006600"/>
                              </a:solidFill>
                              <a:latin typeface="Cambria Math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kumimoji="1" lang="zh-CN" altLang="en-US" sz="2400" b="1" dirty="0">
                  <a:solidFill>
                    <a:srgbClr val="006600"/>
                  </a:solidFill>
                </a:endParaRPr>
              </a:p>
            </p:txBody>
          </p:sp>
        </mc:Choice>
        <mc:Fallback xmlns="">
          <p:sp>
            <p:nvSpPr>
              <p:cNvPr id="37" name="文本框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84976" y="2847203"/>
                <a:ext cx="397480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9091" r="-4545" b="-147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本框 37"/>
              <p:cNvSpPr txBox="1"/>
              <p:nvPr/>
            </p:nvSpPr>
            <p:spPr>
              <a:xfrm>
                <a:off x="9737376" y="1986730"/>
                <a:ext cx="39748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b="1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1" i="1" smtClean="0">
                              <a:solidFill>
                                <a:srgbClr val="006600"/>
                              </a:solidFill>
                              <a:latin typeface="Cambria Math" charset="0"/>
                            </a:rPr>
                            <m:t>𝒓</m:t>
                          </m:r>
                        </m:e>
                        <m:sub>
                          <m:r>
                            <a:rPr kumimoji="1" lang="en-US" altLang="zh-CN" sz="2400" b="1" i="1" smtClean="0">
                              <a:solidFill>
                                <a:srgbClr val="006600"/>
                              </a:solidFill>
                              <a:latin typeface="Cambria Math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kumimoji="1" lang="zh-CN" altLang="en-US" sz="2400" b="1" dirty="0">
                  <a:solidFill>
                    <a:srgbClr val="006600"/>
                  </a:solidFill>
                </a:endParaRPr>
              </a:p>
            </p:txBody>
          </p:sp>
        </mc:Choice>
        <mc:Fallback xmlns="">
          <p:sp>
            <p:nvSpPr>
              <p:cNvPr id="38" name="文本框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37376" y="1986730"/>
                <a:ext cx="397480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9091" r="-4545" b="-1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本框 38"/>
              <p:cNvSpPr txBox="1"/>
              <p:nvPr/>
            </p:nvSpPr>
            <p:spPr>
              <a:xfrm>
                <a:off x="9385683" y="3421630"/>
                <a:ext cx="40709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b="1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1" i="1" smtClean="0">
                              <a:solidFill>
                                <a:srgbClr val="006600"/>
                              </a:solidFill>
                              <a:latin typeface="Cambria Math" charset="0"/>
                            </a:rPr>
                            <m:t>𝑺</m:t>
                          </m:r>
                        </m:e>
                        <m:sub>
                          <m:r>
                            <a:rPr kumimoji="1" lang="en-US" altLang="zh-CN" sz="2400" b="1" i="1" smtClean="0">
                              <a:solidFill>
                                <a:srgbClr val="006600"/>
                              </a:solidFill>
                              <a:latin typeface="Cambria Math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kumimoji="1" lang="zh-CN" altLang="en-US" sz="2400" b="1" dirty="0">
                  <a:solidFill>
                    <a:srgbClr val="006600"/>
                  </a:solidFill>
                </a:endParaRPr>
              </a:p>
            </p:txBody>
          </p:sp>
        </mc:Choice>
        <mc:Fallback xmlns="">
          <p:sp>
            <p:nvSpPr>
              <p:cNvPr id="39" name="文本框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5683" y="3421630"/>
                <a:ext cx="407098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16667" r="-6061" b="-147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本框 39"/>
              <p:cNvSpPr txBox="1"/>
              <p:nvPr/>
            </p:nvSpPr>
            <p:spPr>
              <a:xfrm>
                <a:off x="9833505" y="4164875"/>
                <a:ext cx="40709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b="1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1" i="1" smtClean="0">
                              <a:solidFill>
                                <a:srgbClr val="006600"/>
                              </a:solidFill>
                              <a:latin typeface="Cambria Math" charset="0"/>
                            </a:rPr>
                            <m:t>𝑺</m:t>
                          </m:r>
                        </m:e>
                        <m:sub>
                          <m:r>
                            <a:rPr kumimoji="1" lang="en-US" altLang="zh-CN" sz="2400" b="1" i="1" smtClean="0">
                              <a:solidFill>
                                <a:srgbClr val="006600"/>
                              </a:solidFill>
                              <a:latin typeface="Cambria Math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kumimoji="1" lang="zh-CN" altLang="en-US" sz="2400" b="1" dirty="0">
                  <a:solidFill>
                    <a:srgbClr val="006600"/>
                  </a:solidFill>
                </a:endParaRPr>
              </a:p>
            </p:txBody>
          </p:sp>
        </mc:Choice>
        <mc:Fallback xmlns="">
          <p:sp>
            <p:nvSpPr>
              <p:cNvPr id="40" name="文本框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3505" y="4164875"/>
                <a:ext cx="407098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14925" r="-4478" b="-147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文本框 40"/>
          <p:cNvSpPr txBox="1"/>
          <p:nvPr/>
        </p:nvSpPr>
        <p:spPr>
          <a:xfrm>
            <a:off x="1242439" y="2261994"/>
            <a:ext cx="592982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 smtClean="0">
                <a:latin typeface="SimHei" charset="-122"/>
                <a:ea typeface="SimHei" charset="-122"/>
                <a:cs typeface="SimHei" charset="-122"/>
              </a:rPr>
              <a:t>对于无吸收的均匀介质，一个周期内</a:t>
            </a:r>
            <a:endParaRPr lang="en-US" altLang="zh-CN" sz="2800" b="1" dirty="0" smtClean="0">
              <a:latin typeface="SimHei" charset="-122"/>
              <a:ea typeface="SimHei" charset="-122"/>
              <a:cs typeface="SimHei" charset="-122"/>
            </a:endParaRPr>
          </a:p>
          <a:p>
            <a:r>
              <a:rPr lang="zh-CN" altLang="en-US" sz="2800" b="1" dirty="0" smtClean="0">
                <a:latin typeface="SimHei" charset="-122"/>
                <a:ea typeface="SimHei" charset="-122"/>
                <a:cs typeface="SimHei" charset="-122"/>
              </a:rPr>
              <a:t>通过两个球面的能量应该相等。</a:t>
            </a:r>
            <a:endParaRPr lang="zh-CN" altLang="en-US" sz="2800" b="1" dirty="0">
              <a:latin typeface="SimHei" charset="-122"/>
              <a:ea typeface="SimHei" charset="-122"/>
              <a:cs typeface="SimHei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本框 41"/>
              <p:cNvSpPr txBox="1"/>
              <p:nvPr/>
            </p:nvSpPr>
            <p:spPr>
              <a:xfrm>
                <a:off x="1389159" y="3947777"/>
                <a:ext cx="1846852" cy="498278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3200" i="1">
                              <a:latin typeface="Cambria Math" charset="0"/>
                            </a:rPr>
                            <m:t>𝑃</m:t>
                          </m:r>
                        </m:e>
                        <m:sub>
                          <m:r>
                            <a:rPr kumimoji="1" lang="en-US" altLang="zh-CN" sz="3200" i="1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CN" sz="32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∝</m:t>
                      </m:r>
                      <m:sSubSup>
                        <m:sSubSupPr>
                          <m:ctrlPr>
                            <a:rPr kumimoji="1" lang="en-US" altLang="zh-CN" sz="320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SupPr>
                        <m:e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𝐴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sub>
                        <m:sup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p>
                      </m:sSubSup>
                      <m:sSub>
                        <m:sSubPr>
                          <m:ctrlPr>
                            <a:rPr kumimoji="1" lang="en-US" altLang="zh-CN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3200" b="0" i="1" smtClean="0">
                              <a:latin typeface="Cambria Math" charset="0"/>
                            </a:rPr>
                            <m:t>𝑆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CN" alt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2" name="文本框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9159" y="3947777"/>
                <a:ext cx="1846852" cy="498278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本框 42"/>
              <p:cNvSpPr txBox="1"/>
              <p:nvPr/>
            </p:nvSpPr>
            <p:spPr>
              <a:xfrm>
                <a:off x="2777923" y="3332586"/>
                <a:ext cx="1429430" cy="492443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3200" b="0" i="1" smtClean="0">
                              <a:latin typeface="Cambria Math" charset="0"/>
                            </a:rPr>
                            <m:t>𝑃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CN" sz="3200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3200" i="1">
                              <a:latin typeface="Cambria Math" charset="0"/>
                            </a:rPr>
                            <m:t>𝑃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CN" alt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3" name="文本框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7923" y="3332586"/>
                <a:ext cx="1429430" cy="492443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文本框 43"/>
              <p:cNvSpPr txBox="1"/>
              <p:nvPr/>
            </p:nvSpPr>
            <p:spPr>
              <a:xfrm>
                <a:off x="1328592" y="5450240"/>
                <a:ext cx="520976" cy="738664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4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∴</m:t>
                      </m:r>
                    </m:oMath>
                  </m:oMathPara>
                </a14:m>
                <a:endParaRPr kumimoji="1" lang="zh-CN" altLang="en-US" sz="4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4" name="文本框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8592" y="5450240"/>
                <a:ext cx="520976" cy="738664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文本框 44"/>
              <p:cNvSpPr txBox="1"/>
              <p:nvPr/>
            </p:nvSpPr>
            <p:spPr>
              <a:xfrm>
                <a:off x="2043778" y="5262720"/>
                <a:ext cx="1476943" cy="1113703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mr-IN" altLang="zh-CN" sz="3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kumimoji="1" lang="en-US" altLang="zh-CN" sz="32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CN" sz="3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kumimoji="1" lang="en-US" altLang="zh-CN" sz="3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kumimoji="1" lang="en-US" altLang="zh-CN" sz="3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kumimoji="1" lang="en-US" altLang="zh-CN" sz="32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CN" sz="3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kumimoji="1" lang="en-US" altLang="zh-CN" sz="3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kumimoji="1" lang="en-US" altLang="zh-CN" sz="3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kumimoji="1" lang="en-US" altLang="zh-CN" sz="32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mr-IN" altLang="zh-CN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1"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3200" i="1">
                                  <a:latin typeface="Cambria Math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kumimoji="1" lang="en-US" altLang="zh-CN" sz="3200" i="1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kumimoji="1"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3200" i="1">
                                  <a:latin typeface="Cambria Math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kumimoji="1" lang="en-US" altLang="zh-CN" sz="3200" i="1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kumimoji="1" lang="zh-CN" alt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5" name="文本框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3778" y="5262720"/>
                <a:ext cx="1476943" cy="1113703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本框 45"/>
              <p:cNvSpPr txBox="1"/>
              <p:nvPr/>
            </p:nvSpPr>
            <p:spPr>
              <a:xfrm>
                <a:off x="3510724" y="5258050"/>
                <a:ext cx="1458413" cy="1113703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mr-IN" altLang="zh-CN" sz="3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sz="3200" b="0" i="1" smtClean="0">
                              <a:latin typeface="Cambria Math" charset="0"/>
                            </a:rPr>
                            <m:t>4</m:t>
                          </m:r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𝜋</m:t>
                          </m:r>
                          <m:sSubSup>
                            <m:sSubSupPr>
                              <m:ctrlPr>
                                <a:rPr kumimoji="1" lang="en-US" altLang="zh-CN" sz="32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CN" sz="3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kumimoji="1" lang="en-US" altLang="zh-CN" sz="3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kumimoji="1" lang="en-US" altLang="zh-CN" sz="3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kumimoji="1" lang="en-US" altLang="zh-CN" sz="3200" b="0" i="1" smtClean="0">
                              <a:latin typeface="Cambria Math" charset="0"/>
                            </a:rPr>
                            <m:t>4</m:t>
                          </m:r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𝜋</m:t>
                          </m:r>
                          <m:sSubSup>
                            <m:sSubSupPr>
                              <m:ctrlPr>
                                <a:rPr kumimoji="1" lang="en-US" altLang="zh-CN" sz="32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CN" sz="3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kumimoji="1" lang="en-US" altLang="zh-CN" sz="3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kumimoji="1" lang="en-US" altLang="zh-CN" sz="3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kumimoji="1" lang="zh-CN" alt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6" name="文本框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0724" y="5258050"/>
                <a:ext cx="1458413" cy="1113703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右箭头 46"/>
          <p:cNvSpPr/>
          <p:nvPr/>
        </p:nvSpPr>
        <p:spPr>
          <a:xfrm>
            <a:off x="5176905" y="5676440"/>
            <a:ext cx="703385" cy="3999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本框 47"/>
              <p:cNvSpPr txBox="1"/>
              <p:nvPr/>
            </p:nvSpPr>
            <p:spPr>
              <a:xfrm>
                <a:off x="6165232" y="5335107"/>
                <a:ext cx="1486433" cy="1043491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mr-IN" altLang="zh-CN" sz="3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1" lang="en-US" altLang="zh-CN" sz="3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3200" b="0" i="1" smtClean="0">
                                  <a:latin typeface="Cambria Math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kumimoji="1" lang="en-US" altLang="zh-CN" sz="3200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kumimoji="1"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3200" i="1">
                                  <a:latin typeface="Cambria Math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kumimoji="1" lang="en-US" altLang="zh-CN" sz="3200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kumimoji="1" lang="en-US" altLang="zh-CN" sz="32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mr-IN" altLang="zh-CN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1"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3200" b="0" i="1" smtClean="0">
                                  <a:latin typeface="Cambria Math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kumimoji="1" lang="en-US" altLang="zh-CN" sz="3200" i="1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kumimoji="1"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3200" b="0" i="1" smtClean="0">
                                  <a:latin typeface="Cambria Math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kumimoji="1" lang="en-US" altLang="zh-CN" sz="3200" i="1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kumimoji="1" lang="zh-CN" alt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8" name="文本框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5232" y="5335107"/>
                <a:ext cx="1486433" cy="1043491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本框 48"/>
              <p:cNvSpPr txBox="1"/>
              <p:nvPr/>
            </p:nvSpPr>
            <p:spPr>
              <a:xfrm>
                <a:off x="8440303" y="5395860"/>
                <a:ext cx="1144929" cy="921984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𝐴</m:t>
                      </m:r>
                      <m:r>
                        <a:rPr kumimoji="1" lang="en-US" altLang="zh-CN" sz="3200" b="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∝</m:t>
                      </m:r>
                      <m:f>
                        <m:fPr>
                          <m:ctrlPr>
                            <a:rPr kumimoji="1" lang="en-US" altLang="zh-CN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CN" sz="3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zh-CN" sz="3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𝑟</m:t>
                          </m:r>
                        </m:den>
                      </m:f>
                    </m:oMath>
                  </m:oMathPara>
                </a14:m>
                <a:endParaRPr kumimoji="1" lang="zh-CN" alt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9" name="文本框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0303" y="5395860"/>
                <a:ext cx="1144929" cy="921984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本框 30"/>
              <p:cNvSpPr txBox="1"/>
              <p:nvPr/>
            </p:nvSpPr>
            <p:spPr>
              <a:xfrm>
                <a:off x="3707840" y="3947777"/>
                <a:ext cx="1869807" cy="499111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3200" i="1">
                              <a:latin typeface="Cambria Math" charset="0"/>
                            </a:rPr>
                            <m:t>𝑃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zh-CN" sz="32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∝</m:t>
                      </m:r>
                      <m:sSubSup>
                        <m:sSubSupPr>
                          <m:ctrlPr>
                            <a:rPr kumimoji="1" lang="en-US" altLang="zh-CN" sz="320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SupPr>
                        <m:e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𝐴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p>
                      </m:sSubSup>
                      <m:sSub>
                        <m:sSubPr>
                          <m:ctrlPr>
                            <a:rPr kumimoji="1" lang="en-US" altLang="zh-CN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3200" b="0" i="1" smtClean="0">
                              <a:latin typeface="Cambria Math" charset="0"/>
                            </a:rPr>
                            <m:t>𝑆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CN" alt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" name="文本框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7840" y="3947777"/>
                <a:ext cx="1869807" cy="499111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本框 32"/>
              <p:cNvSpPr txBox="1"/>
              <p:nvPr/>
            </p:nvSpPr>
            <p:spPr>
              <a:xfrm>
                <a:off x="2360954" y="4600579"/>
                <a:ext cx="2299540" cy="498278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sz="320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SupPr>
                        <m:e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𝐴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sub>
                        <m:sup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p>
                      </m:sSubSup>
                      <m:sSub>
                        <m:sSubPr>
                          <m:ctrlPr>
                            <a:rPr kumimoji="1" lang="en-US" altLang="zh-CN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3200" b="0" i="1" smtClean="0">
                              <a:latin typeface="Cambria Math" charset="0"/>
                            </a:rPr>
                            <m:t>𝑆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CN" sz="3200" b="0" i="1" smtClean="0">
                          <a:latin typeface="Cambria Math" charset="0"/>
                        </a:rPr>
                        <m:t>=</m:t>
                      </m:r>
                      <m:sSubSup>
                        <m:sSubSupPr>
                          <m:ctrlPr>
                            <a:rPr kumimoji="1" lang="en-US" altLang="zh-CN" sz="32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SupPr>
                        <m:e>
                          <m: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𝐴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p>
                      </m:sSubSup>
                      <m:sSub>
                        <m:sSubPr>
                          <m:ctrlPr>
                            <a:rPr kumimoji="1" lang="en-US" altLang="zh-CN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3200" i="1">
                              <a:latin typeface="Cambria Math" charset="0"/>
                            </a:rPr>
                            <m:t>𝑆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33" name="文本框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0954" y="4600579"/>
                <a:ext cx="2299540" cy="498278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86815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2" dur="2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5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0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6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8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31" dur="2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6" dur="2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44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47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50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53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56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59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62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65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4" grpId="0"/>
      <p:bldP spid="5" grpId="0" animBg="1"/>
      <p:bldP spid="37" grpId="0"/>
      <p:bldP spid="38" grpId="0"/>
      <p:bldP spid="39" grpId="0"/>
      <p:bldP spid="40" grpId="0"/>
      <p:bldP spid="41" grpId="0"/>
      <p:bldP spid="42" grpId="0"/>
      <p:bldP spid="43" grpId="0"/>
      <p:bldP spid="44" grpId="0"/>
      <p:bldP spid="45" grpId="0"/>
      <p:bldP spid="46" grpId="0"/>
      <p:bldP spid="47" grpId="0" animBg="1"/>
      <p:bldP spid="48" grpId="0"/>
      <p:bldP spid="49" grpId="0" animBg="1"/>
      <p:bldP spid="31" grpId="0"/>
      <p:bldP spid="3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68188" y="260092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 smtClean="0">
                <a:solidFill>
                  <a:srgbClr val="7030A0"/>
                </a:solidFill>
                <a:latin typeface="SimHei" charset="-122"/>
                <a:ea typeface="SimHei" charset="-122"/>
                <a:cs typeface="SimHei" charset="-122"/>
              </a:rPr>
              <a:t>波的分类</a:t>
            </a:r>
            <a:endParaRPr lang="zh-CN" altLang="en-US" sz="3200" b="1" dirty="0">
              <a:solidFill>
                <a:srgbClr val="7030A0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68188" y="830353"/>
            <a:ext cx="79816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 smtClean="0">
                <a:latin typeface="SimHei" charset="-122"/>
                <a:ea typeface="SimHei" charset="-122"/>
                <a:cs typeface="SimHei" charset="-122"/>
              </a:rPr>
              <a:t>按振动方向与传播方向分类，波可以分为：</a:t>
            </a:r>
            <a:endParaRPr lang="zh-CN" altLang="en-US" sz="3200" b="1" dirty="0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277795" y="1415128"/>
            <a:ext cx="59298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 smtClean="0">
                <a:solidFill>
                  <a:srgbClr val="0000FF"/>
                </a:solidFill>
                <a:latin typeface="SimHei" charset="-122"/>
                <a:ea typeface="SimHei" charset="-122"/>
                <a:cs typeface="SimHei" charset="-122"/>
              </a:rPr>
              <a:t>横波</a:t>
            </a:r>
            <a:r>
              <a:rPr lang="zh-CN" altLang="en-US" sz="3200" b="1" dirty="0" smtClean="0">
                <a:latin typeface="SimHei" charset="-122"/>
                <a:ea typeface="SimHei" charset="-122"/>
                <a:cs typeface="SimHei" charset="-122"/>
              </a:rPr>
              <a:t>：传播方向与振动方向垂直</a:t>
            </a:r>
            <a:endParaRPr lang="zh-CN" altLang="en-US" sz="3200" b="1" dirty="0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277795" y="1999903"/>
            <a:ext cx="59298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 smtClean="0">
                <a:solidFill>
                  <a:srgbClr val="006600"/>
                </a:solidFill>
                <a:latin typeface="SimHei" charset="-122"/>
                <a:ea typeface="SimHei" charset="-122"/>
                <a:cs typeface="SimHei" charset="-122"/>
              </a:rPr>
              <a:t>纵波</a:t>
            </a:r>
            <a:r>
              <a:rPr lang="zh-CN" altLang="en-US" sz="3200" b="1" dirty="0" smtClean="0">
                <a:latin typeface="SimHei" charset="-122"/>
                <a:ea typeface="SimHei" charset="-122"/>
                <a:cs typeface="SimHei" charset="-122"/>
              </a:rPr>
              <a:t>：传播方向与振动方向平行</a:t>
            </a:r>
            <a:endParaRPr lang="zh-CN" altLang="en-US" sz="3200" b="1" dirty="0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277795" y="2584678"/>
            <a:ext cx="55194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 smtClean="0">
                <a:solidFill>
                  <a:srgbClr val="CC00CC"/>
                </a:solidFill>
                <a:latin typeface="SimHei" charset="-122"/>
                <a:ea typeface="SimHei" charset="-122"/>
                <a:cs typeface="SimHei" charset="-122"/>
              </a:rPr>
              <a:t>混合波</a:t>
            </a:r>
            <a:r>
              <a:rPr lang="zh-CN" altLang="en-US" sz="3200" b="1" dirty="0" smtClean="0">
                <a:latin typeface="SimHei" charset="-122"/>
                <a:ea typeface="SimHei" charset="-122"/>
                <a:cs typeface="SimHei" charset="-122"/>
              </a:rPr>
              <a:t>：同时包含横波和纵波</a:t>
            </a:r>
            <a:endParaRPr lang="zh-CN" altLang="en-US" sz="3200" b="1" dirty="0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7" name="AutoShape 2"/>
          <p:cNvSpPr>
            <a:spLocks/>
          </p:cNvSpPr>
          <p:nvPr/>
        </p:nvSpPr>
        <p:spPr bwMode="auto">
          <a:xfrm>
            <a:off x="1003505" y="1542108"/>
            <a:ext cx="274290" cy="1542468"/>
          </a:xfrm>
          <a:prstGeom prst="leftBrace">
            <a:avLst>
              <a:gd name="adj1" fmla="val 88271"/>
              <a:gd name="adj2" fmla="val 50000"/>
            </a:avLst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zh-CN" sz="3200" dirty="0">
              <a:solidFill>
                <a:srgbClr val="FF0000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259" y="3256538"/>
            <a:ext cx="6541231" cy="3379636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8122314" y="2092235"/>
            <a:ext cx="346761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 smtClean="0">
                <a:solidFill>
                  <a:srgbClr val="C00000"/>
                </a:solidFill>
                <a:latin typeface="SimHei" charset="-122"/>
                <a:ea typeface="SimHei" charset="-122"/>
                <a:cs typeface="SimHei" charset="-122"/>
              </a:rPr>
              <a:t>质点只在平衡位置</a:t>
            </a:r>
            <a:endParaRPr lang="en-US" altLang="zh-CN" sz="3200" b="1" dirty="0" smtClean="0">
              <a:solidFill>
                <a:srgbClr val="C00000"/>
              </a:solidFill>
              <a:latin typeface="SimHei" charset="-122"/>
              <a:ea typeface="SimHei" charset="-122"/>
              <a:cs typeface="SimHei" charset="-122"/>
            </a:endParaRPr>
          </a:p>
          <a:p>
            <a:r>
              <a:rPr lang="zh-CN" altLang="en-US" sz="3200" b="1" dirty="0" smtClean="0">
                <a:solidFill>
                  <a:srgbClr val="C00000"/>
                </a:solidFill>
                <a:latin typeface="SimHei" charset="-122"/>
                <a:ea typeface="SimHei" charset="-122"/>
                <a:cs typeface="SimHei" charset="-122"/>
              </a:rPr>
              <a:t>附近振动，传播的</a:t>
            </a:r>
            <a:endParaRPr lang="en-US" altLang="zh-CN" sz="3200" b="1" dirty="0" smtClean="0">
              <a:solidFill>
                <a:srgbClr val="C00000"/>
              </a:solidFill>
              <a:latin typeface="SimHei" charset="-122"/>
              <a:ea typeface="SimHei" charset="-122"/>
              <a:cs typeface="SimHei" charset="-122"/>
            </a:endParaRPr>
          </a:p>
          <a:p>
            <a:r>
              <a:rPr lang="zh-CN" altLang="en-US" sz="3200" b="1" dirty="0" smtClean="0">
                <a:solidFill>
                  <a:srgbClr val="C00000"/>
                </a:solidFill>
                <a:latin typeface="SimHei" charset="-122"/>
                <a:ea typeface="SimHei" charset="-122"/>
                <a:cs typeface="SimHei" charset="-122"/>
              </a:rPr>
              <a:t>是波源的振动状态</a:t>
            </a:r>
            <a:endParaRPr lang="zh-CN" altLang="en-US" sz="3200" b="1" dirty="0">
              <a:solidFill>
                <a:srgbClr val="C00000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8811879" y="4339002"/>
            <a:ext cx="208848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 smtClean="0">
                <a:solidFill>
                  <a:srgbClr val="C00000"/>
                </a:solidFill>
                <a:latin typeface="SimHei" charset="-122"/>
                <a:ea typeface="SimHei" charset="-122"/>
                <a:cs typeface="SimHei" charset="-122"/>
              </a:rPr>
              <a:t>演示实验：</a:t>
            </a:r>
            <a:endParaRPr lang="en-US" altLang="zh-CN" sz="3200" b="1" dirty="0" smtClean="0">
              <a:solidFill>
                <a:srgbClr val="C00000"/>
              </a:solidFill>
              <a:latin typeface="SimHei" charset="-122"/>
              <a:ea typeface="SimHei" charset="-122"/>
              <a:cs typeface="SimHei" charset="-122"/>
            </a:endParaRPr>
          </a:p>
          <a:p>
            <a:r>
              <a:rPr lang="zh-CN" altLang="en-US" sz="3200" b="1" dirty="0" smtClean="0">
                <a:solidFill>
                  <a:srgbClr val="C00000"/>
                </a:solidFill>
                <a:latin typeface="SimHei" charset="-122"/>
                <a:ea typeface="SimHei" charset="-122"/>
                <a:cs typeface="SimHei" charset="-122"/>
              </a:rPr>
              <a:t>弹簧纵波</a:t>
            </a:r>
            <a:endParaRPr lang="zh-CN" altLang="en-US" sz="3200" b="1" dirty="0">
              <a:solidFill>
                <a:srgbClr val="C00000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14668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6" grpId="0"/>
      <p:bldP spid="7" grpId="0" animBg="1"/>
      <p:bldP spid="9" grpId="0"/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68188" y="333244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 smtClean="0">
                <a:solidFill>
                  <a:srgbClr val="7030A0"/>
                </a:solidFill>
                <a:latin typeface="SimHei" charset="-122"/>
                <a:ea typeface="SimHei" charset="-122"/>
                <a:cs typeface="SimHei" charset="-122"/>
              </a:rPr>
              <a:t>波动的特点</a:t>
            </a:r>
            <a:endParaRPr lang="zh-CN" altLang="en-US" sz="3200" b="1" dirty="0">
              <a:solidFill>
                <a:srgbClr val="7030A0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64427" y="1064212"/>
            <a:ext cx="98283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 smtClean="0">
                <a:latin typeface="SimHei" charset="-122"/>
                <a:ea typeface="SimHei" charset="-122"/>
                <a:cs typeface="SimHei" charset="-122"/>
              </a:rPr>
              <a:t>1).</a:t>
            </a:r>
            <a:r>
              <a:rPr lang="zh-CN" altLang="en-US" sz="3200" b="1" dirty="0" smtClean="0">
                <a:latin typeface="SimHei" charset="-122"/>
                <a:ea typeface="SimHei" charset="-122"/>
                <a:cs typeface="SimHei" charset="-122"/>
              </a:rPr>
              <a:t>每个质点只能在平衡位置附近振动，不向前运动；</a:t>
            </a:r>
            <a:endParaRPr lang="zh-CN" altLang="en-US" sz="3200" b="1" dirty="0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64428" y="1795181"/>
            <a:ext cx="98283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 smtClean="0">
                <a:latin typeface="SimHei" charset="-122"/>
                <a:ea typeface="SimHei" charset="-122"/>
                <a:cs typeface="SimHei" charset="-122"/>
              </a:rPr>
              <a:t>2).</a:t>
            </a:r>
            <a:r>
              <a:rPr lang="zh-CN" altLang="en-US" sz="3200" b="1" dirty="0" smtClean="0">
                <a:latin typeface="SimHei" charset="-122"/>
                <a:ea typeface="SimHei" charset="-122"/>
                <a:cs typeface="SimHei" charset="-122"/>
              </a:rPr>
              <a:t>后面质点重复前面质点的运动状态，有相位落后。</a:t>
            </a:r>
            <a:endParaRPr lang="zh-CN" altLang="en-US" sz="3200" b="1" dirty="0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68188" y="3317236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 smtClean="0">
                <a:solidFill>
                  <a:srgbClr val="0000FF"/>
                </a:solidFill>
                <a:latin typeface="SimHei" charset="-122"/>
                <a:ea typeface="SimHei" charset="-122"/>
                <a:cs typeface="SimHei" charset="-122"/>
              </a:rPr>
              <a:t>振动与波动</a:t>
            </a:r>
            <a:endParaRPr lang="zh-CN" altLang="en-US" sz="3200" b="1" dirty="0">
              <a:solidFill>
                <a:srgbClr val="0000FF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6" name="AutoShape 2"/>
          <p:cNvSpPr>
            <a:spLocks/>
          </p:cNvSpPr>
          <p:nvPr/>
        </p:nvSpPr>
        <p:spPr bwMode="auto">
          <a:xfrm>
            <a:off x="1966673" y="4081091"/>
            <a:ext cx="252271" cy="1091365"/>
          </a:xfrm>
          <a:prstGeom prst="leftBrace">
            <a:avLst>
              <a:gd name="adj1" fmla="val 88271"/>
              <a:gd name="adj2" fmla="val 50000"/>
            </a:avLst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zh-CN" sz="3200" dirty="0">
              <a:solidFill>
                <a:srgbClr val="FF0000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75266" y="4334385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 smtClean="0">
                <a:solidFill>
                  <a:srgbClr val="C00000"/>
                </a:solidFill>
                <a:latin typeface="SimHei" charset="-122"/>
                <a:ea typeface="SimHei" charset="-122"/>
                <a:cs typeface="SimHei" charset="-122"/>
              </a:rPr>
              <a:t>区别：</a:t>
            </a:r>
            <a:endParaRPr lang="zh-CN" altLang="en-US" sz="3200" b="1" dirty="0">
              <a:solidFill>
                <a:srgbClr val="C00000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331796" y="4019377"/>
            <a:ext cx="51090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 smtClean="0">
                <a:latin typeface="SimHei" charset="-122"/>
                <a:ea typeface="SimHei" charset="-122"/>
                <a:cs typeface="SimHei" charset="-122"/>
              </a:rPr>
              <a:t>振动研究一个质点的运动；</a:t>
            </a:r>
            <a:endParaRPr lang="zh-CN" altLang="en-US" sz="3200" b="1" dirty="0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331795" y="4648366"/>
            <a:ext cx="83920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 smtClean="0">
                <a:latin typeface="SimHei" charset="-122"/>
                <a:ea typeface="SimHei" charset="-122"/>
                <a:cs typeface="SimHei" charset="-122"/>
              </a:rPr>
              <a:t>波动研究大量有联系的质点振动的集体表现。</a:t>
            </a:r>
            <a:endParaRPr lang="zh-CN" altLang="en-US" sz="3200" b="1" dirty="0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75266" y="5380817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 smtClean="0">
                <a:solidFill>
                  <a:srgbClr val="C00000"/>
                </a:solidFill>
                <a:latin typeface="SimHei" charset="-122"/>
                <a:ea typeface="SimHei" charset="-122"/>
                <a:cs typeface="SimHei" charset="-122"/>
              </a:rPr>
              <a:t>联系：</a:t>
            </a:r>
            <a:endParaRPr lang="zh-CN" altLang="en-US" sz="3200" b="1" dirty="0">
              <a:solidFill>
                <a:srgbClr val="C00000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015442" y="5380817"/>
            <a:ext cx="75713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 smtClean="0">
                <a:latin typeface="SimHei" charset="-122"/>
                <a:ea typeface="SimHei" charset="-122"/>
                <a:cs typeface="SimHei" charset="-122"/>
              </a:rPr>
              <a:t>振动是波动的根源，波动是振动的传播。</a:t>
            </a:r>
            <a:endParaRPr lang="zh-CN" altLang="en-US" sz="3200" b="1" dirty="0">
              <a:latin typeface="SimHei" charset="-122"/>
              <a:ea typeface="SimHei" charset="-122"/>
              <a:cs typeface="Sim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22843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6" grpId="0" animBg="1"/>
      <p:bldP spid="7" grpId="0"/>
      <p:bldP spid="8" grpId="0"/>
      <p:bldP spid="9" grpId="0"/>
      <p:bldP spid="10" grpId="0"/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68188" y="333244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 smtClean="0">
                <a:solidFill>
                  <a:srgbClr val="7030A0"/>
                </a:solidFill>
                <a:latin typeface="SimHei" charset="-122"/>
                <a:ea typeface="SimHei" charset="-122"/>
                <a:cs typeface="SimHei" charset="-122"/>
              </a:rPr>
              <a:t>如何描述波动</a:t>
            </a:r>
            <a:endParaRPr lang="zh-CN" altLang="en-US" sz="3200" b="1" dirty="0">
              <a:solidFill>
                <a:srgbClr val="7030A0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68188" y="918019"/>
            <a:ext cx="96231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 smtClean="0">
                <a:latin typeface="SimHei" charset="-122"/>
                <a:ea typeface="SimHei" charset="-122"/>
                <a:cs typeface="SimHei" charset="-122"/>
              </a:rPr>
              <a:t>1).</a:t>
            </a:r>
            <a:r>
              <a:rPr lang="zh-CN" altLang="en-US" sz="3200" b="1" dirty="0" smtClean="0">
                <a:solidFill>
                  <a:srgbClr val="0000FF"/>
                </a:solidFill>
                <a:latin typeface="SimHei" charset="-122"/>
                <a:ea typeface="SimHei" charset="-122"/>
                <a:cs typeface="SimHei" charset="-122"/>
              </a:rPr>
              <a:t>波阵面</a:t>
            </a:r>
            <a:r>
              <a:rPr lang="en-US" altLang="zh-CN" sz="3200" b="1" dirty="0" smtClean="0">
                <a:latin typeface="SimHei" charset="-122"/>
                <a:ea typeface="SimHei" charset="-122"/>
                <a:cs typeface="SimHei" charset="-122"/>
              </a:rPr>
              <a:t>(</a:t>
            </a:r>
            <a:r>
              <a:rPr lang="zh-CN" altLang="en-US" sz="3200" b="1" dirty="0" smtClean="0">
                <a:solidFill>
                  <a:srgbClr val="0000FF"/>
                </a:solidFill>
                <a:latin typeface="SimHei" charset="-122"/>
                <a:ea typeface="SimHei" charset="-122"/>
                <a:cs typeface="SimHei" charset="-122"/>
              </a:rPr>
              <a:t>波面</a:t>
            </a:r>
            <a:r>
              <a:rPr lang="en-US" altLang="zh-CN" sz="3200" b="1" dirty="0" smtClean="0">
                <a:latin typeface="SimHei" charset="-122"/>
                <a:ea typeface="SimHei" charset="-122"/>
                <a:cs typeface="SimHei" charset="-122"/>
              </a:rPr>
              <a:t>)</a:t>
            </a:r>
            <a:r>
              <a:rPr lang="zh-CN" altLang="en-US" sz="3200" b="1" dirty="0" smtClean="0">
                <a:latin typeface="SimHei" charset="-122"/>
                <a:ea typeface="SimHei" charset="-122"/>
                <a:cs typeface="SimHei" charset="-122"/>
              </a:rPr>
              <a:t>：振动相位相同的点所组成的面。</a:t>
            </a:r>
            <a:endParaRPr lang="zh-CN" altLang="en-US" sz="3200" b="1" dirty="0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016712" y="1502794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 smtClean="0">
                <a:latin typeface="SimHei" charset="-122"/>
                <a:ea typeface="SimHei" charset="-122"/>
                <a:cs typeface="SimHei" charset="-122"/>
              </a:rPr>
              <a:t>平面波</a:t>
            </a:r>
            <a:endParaRPr lang="zh-CN" altLang="en-US" sz="3200" b="1" dirty="0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803846" y="1502793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 smtClean="0">
                <a:latin typeface="SimHei" charset="-122"/>
                <a:ea typeface="SimHei" charset="-122"/>
                <a:cs typeface="SimHei" charset="-122"/>
              </a:rPr>
              <a:t>球面波</a:t>
            </a:r>
            <a:endParaRPr lang="zh-CN" altLang="en-US" sz="3200" b="1" dirty="0">
              <a:latin typeface="SimHei" charset="-122"/>
              <a:ea typeface="SimHei" charset="-122"/>
              <a:cs typeface="SimHei" charset="-122"/>
            </a:endParaRPr>
          </a:p>
        </p:txBody>
      </p:sp>
      <p:cxnSp>
        <p:nvCxnSpPr>
          <p:cNvPr id="7" name="直线箭头连接符 6"/>
          <p:cNvCxnSpPr/>
          <p:nvPr/>
        </p:nvCxnSpPr>
        <p:spPr>
          <a:xfrm flipV="1">
            <a:off x="1095369" y="2579076"/>
            <a:ext cx="3600000" cy="0"/>
          </a:xfrm>
          <a:prstGeom prst="straightConnector1">
            <a:avLst/>
          </a:prstGeom>
          <a:ln w="50800">
            <a:solidFill>
              <a:srgbClr val="FF000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线箭头连接符 7"/>
          <p:cNvCxnSpPr/>
          <p:nvPr/>
        </p:nvCxnSpPr>
        <p:spPr>
          <a:xfrm flipV="1">
            <a:off x="1095369" y="3308251"/>
            <a:ext cx="3600000" cy="0"/>
          </a:xfrm>
          <a:prstGeom prst="straightConnector1">
            <a:avLst/>
          </a:prstGeom>
          <a:ln w="50800">
            <a:solidFill>
              <a:srgbClr val="FF000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线箭头连接符 8"/>
          <p:cNvCxnSpPr/>
          <p:nvPr/>
        </p:nvCxnSpPr>
        <p:spPr>
          <a:xfrm flipV="1">
            <a:off x="1095369" y="4023358"/>
            <a:ext cx="3600000" cy="0"/>
          </a:xfrm>
          <a:prstGeom prst="straightConnector1">
            <a:avLst/>
          </a:prstGeom>
          <a:ln w="50800">
            <a:solidFill>
              <a:srgbClr val="FF000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线连接符 10"/>
          <p:cNvCxnSpPr/>
          <p:nvPr/>
        </p:nvCxnSpPr>
        <p:spPr>
          <a:xfrm>
            <a:off x="2016712" y="2222694"/>
            <a:ext cx="0" cy="2138289"/>
          </a:xfrm>
          <a:prstGeom prst="line">
            <a:avLst/>
          </a:prstGeom>
          <a:ln w="508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线连接符 11"/>
          <p:cNvCxnSpPr/>
          <p:nvPr/>
        </p:nvCxnSpPr>
        <p:spPr>
          <a:xfrm>
            <a:off x="2895369" y="2222693"/>
            <a:ext cx="0" cy="2138289"/>
          </a:xfrm>
          <a:prstGeom prst="line">
            <a:avLst/>
          </a:prstGeom>
          <a:ln w="508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线连接符 12"/>
          <p:cNvCxnSpPr/>
          <p:nvPr/>
        </p:nvCxnSpPr>
        <p:spPr>
          <a:xfrm>
            <a:off x="3765221" y="2222692"/>
            <a:ext cx="0" cy="2138289"/>
          </a:xfrm>
          <a:prstGeom prst="line">
            <a:avLst/>
          </a:prstGeom>
          <a:ln w="508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4399899" y="3412401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smtClean="0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波线</a:t>
            </a:r>
            <a:endParaRPr lang="zh-CN" altLang="en-US" sz="2800" b="1" dirty="0">
              <a:solidFill>
                <a:srgbClr val="FF0000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2016712" y="4077824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smtClean="0">
                <a:solidFill>
                  <a:srgbClr val="0000FF"/>
                </a:solidFill>
                <a:latin typeface="SimHei" charset="-122"/>
                <a:ea typeface="SimHei" charset="-122"/>
                <a:cs typeface="SimHei" charset="-122"/>
              </a:rPr>
              <a:t>波面</a:t>
            </a:r>
            <a:endParaRPr lang="zh-CN" altLang="en-US" sz="2800" b="1" dirty="0">
              <a:solidFill>
                <a:srgbClr val="0000FF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3802162" y="1849902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 smtClean="0">
                <a:solidFill>
                  <a:srgbClr val="006600"/>
                </a:solidFill>
                <a:latin typeface="SimHei" charset="-122"/>
                <a:ea typeface="SimHei" charset="-122"/>
                <a:cs typeface="SimHei" charset="-122"/>
              </a:rPr>
              <a:t>波前</a:t>
            </a:r>
            <a:endParaRPr lang="zh-CN" altLang="en-US" sz="2800" b="1" dirty="0">
              <a:solidFill>
                <a:srgbClr val="006600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cxnSp>
        <p:nvCxnSpPr>
          <p:cNvPr id="17" name="直线箭头连接符 16"/>
          <p:cNvCxnSpPr/>
          <p:nvPr/>
        </p:nvCxnSpPr>
        <p:spPr>
          <a:xfrm flipV="1">
            <a:off x="7399598" y="3530209"/>
            <a:ext cx="2015999" cy="0"/>
          </a:xfrm>
          <a:prstGeom prst="straightConnector1">
            <a:avLst/>
          </a:prstGeom>
          <a:ln w="50800">
            <a:solidFill>
              <a:srgbClr val="FF000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椭圆 19"/>
          <p:cNvSpPr/>
          <p:nvPr/>
        </p:nvSpPr>
        <p:spPr>
          <a:xfrm>
            <a:off x="6689180" y="2810209"/>
            <a:ext cx="1440000" cy="1440000"/>
          </a:xfrm>
          <a:prstGeom prst="ellipse">
            <a:avLst/>
          </a:prstGeom>
          <a:noFill/>
          <a:ln w="508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6319598" y="2464693"/>
            <a:ext cx="2160000" cy="2160000"/>
          </a:xfrm>
          <a:prstGeom prst="ellipse">
            <a:avLst/>
          </a:prstGeom>
          <a:noFill/>
          <a:ln w="508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椭圆 21"/>
          <p:cNvSpPr/>
          <p:nvPr/>
        </p:nvSpPr>
        <p:spPr>
          <a:xfrm>
            <a:off x="5959598" y="2099013"/>
            <a:ext cx="2880000" cy="2880000"/>
          </a:xfrm>
          <a:prstGeom prst="ellipse">
            <a:avLst/>
          </a:prstGeom>
          <a:noFill/>
          <a:ln w="50800">
            <a:solidFill>
              <a:srgbClr val="00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8564953" y="2140264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 smtClean="0">
                <a:solidFill>
                  <a:srgbClr val="006600"/>
                </a:solidFill>
                <a:latin typeface="SimHei" charset="-122"/>
                <a:ea typeface="SimHei" charset="-122"/>
                <a:cs typeface="SimHei" charset="-122"/>
              </a:rPr>
              <a:t>波前</a:t>
            </a:r>
            <a:endParaRPr lang="zh-CN" altLang="en-US" sz="2800" b="1" dirty="0">
              <a:solidFill>
                <a:srgbClr val="006600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6950173" y="3611995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 smtClean="0">
                <a:solidFill>
                  <a:srgbClr val="0000FF"/>
                </a:solidFill>
                <a:latin typeface="SimHei" charset="-122"/>
                <a:ea typeface="SimHei" charset="-122"/>
                <a:cs typeface="SimHei" charset="-122"/>
              </a:rPr>
              <a:t>波面</a:t>
            </a:r>
            <a:endParaRPr lang="zh-CN" altLang="en-US" sz="2800" b="1" dirty="0">
              <a:solidFill>
                <a:srgbClr val="0000FF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9415597" y="3235199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smtClean="0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波线</a:t>
            </a:r>
            <a:endParaRPr lang="zh-CN" altLang="en-US" sz="2800" b="1" dirty="0">
              <a:solidFill>
                <a:srgbClr val="FF0000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8691616" y="4052476"/>
            <a:ext cx="223651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 smtClean="0">
                <a:latin typeface="SimHei" charset="-122"/>
                <a:ea typeface="SimHei" charset="-122"/>
                <a:cs typeface="SimHei" charset="-122"/>
              </a:rPr>
              <a:t> 球面波由</a:t>
            </a:r>
            <a:endParaRPr lang="en-US" altLang="zh-CN" sz="3200" b="1" dirty="0" smtClean="0">
              <a:latin typeface="SimHei" charset="-122"/>
              <a:ea typeface="SimHei" charset="-122"/>
              <a:cs typeface="SimHei" charset="-122"/>
            </a:endParaRPr>
          </a:p>
          <a:p>
            <a:r>
              <a:rPr lang="zh-CN" altLang="en-US" sz="3200" b="1" dirty="0" smtClean="0">
                <a:solidFill>
                  <a:srgbClr val="C00000"/>
                </a:solidFill>
                <a:latin typeface="SimHei" charset="-122"/>
                <a:ea typeface="SimHei" charset="-122"/>
                <a:cs typeface="SimHei" charset="-122"/>
              </a:rPr>
              <a:t>点波源</a:t>
            </a:r>
            <a:r>
              <a:rPr lang="zh-CN" altLang="en-US" sz="3200" b="1" dirty="0" smtClean="0">
                <a:latin typeface="SimHei" charset="-122"/>
                <a:ea typeface="SimHei" charset="-122"/>
                <a:cs typeface="SimHei" charset="-122"/>
              </a:rPr>
              <a:t>产生</a:t>
            </a:r>
            <a:endParaRPr lang="en-US" altLang="zh-CN" sz="3200" b="1" dirty="0" smtClean="0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468187" y="4755786"/>
            <a:ext cx="61350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 smtClean="0">
                <a:latin typeface="SimHei" charset="-122"/>
                <a:ea typeface="SimHei" charset="-122"/>
                <a:cs typeface="SimHei" charset="-122"/>
              </a:rPr>
              <a:t>2).</a:t>
            </a:r>
            <a:r>
              <a:rPr lang="zh-CN" altLang="en-US" sz="3200" b="1" dirty="0" smtClean="0">
                <a:solidFill>
                  <a:srgbClr val="006600"/>
                </a:solidFill>
                <a:latin typeface="SimHei" charset="-122"/>
                <a:ea typeface="SimHei" charset="-122"/>
                <a:cs typeface="SimHei" charset="-122"/>
              </a:rPr>
              <a:t>波前</a:t>
            </a:r>
            <a:r>
              <a:rPr lang="zh-CN" altLang="en-US" sz="3200" b="1" dirty="0" smtClean="0">
                <a:latin typeface="SimHei" charset="-122"/>
                <a:ea typeface="SimHei" charset="-122"/>
                <a:cs typeface="SimHei" charset="-122"/>
              </a:rPr>
              <a:t>：传播在最前面的波面。</a:t>
            </a:r>
            <a:endParaRPr lang="zh-CN" altLang="en-US" sz="3200" b="1" dirty="0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468186" y="5399360"/>
            <a:ext cx="110594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 smtClean="0">
                <a:latin typeface="SimHei" charset="-122"/>
                <a:ea typeface="SimHei" charset="-122"/>
                <a:cs typeface="SimHei" charset="-122"/>
              </a:rPr>
              <a:t>3).</a:t>
            </a:r>
            <a:r>
              <a:rPr lang="zh-CN" altLang="en-US" sz="3200" b="1" dirty="0" smtClean="0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波线</a:t>
            </a:r>
            <a:r>
              <a:rPr lang="zh-CN" altLang="en-US" sz="3200" b="1" dirty="0" smtClean="0">
                <a:latin typeface="SimHei" charset="-122"/>
                <a:ea typeface="SimHei" charset="-122"/>
                <a:cs typeface="SimHei" charset="-122"/>
              </a:rPr>
              <a:t>：发自波源，与波面垂直指向波的传播方向的射线。</a:t>
            </a:r>
            <a:endParaRPr lang="zh-CN" altLang="en-US" sz="3200" b="1" dirty="0">
              <a:latin typeface="SimHei" charset="-122"/>
              <a:ea typeface="SimHei" charset="-122"/>
              <a:cs typeface="Sim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93103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1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5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0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5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000"/>
                            </p:stCondLst>
                            <p:childTnLst>
                              <p:par>
                                <p:cTn id="47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9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000"/>
                            </p:stCondLst>
                            <p:childTnLst>
                              <p:par>
                                <p:cTn id="51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3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8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8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3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500"/>
                            </p:stCondLst>
                            <p:childTnLst>
                              <p:par>
                                <p:cTn id="9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500"/>
                            </p:stCondLst>
                            <p:childTnLst>
                              <p:par>
                                <p:cTn id="100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2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14" grpId="0"/>
      <p:bldP spid="15" grpId="0"/>
      <p:bldP spid="16" grpId="0"/>
      <p:bldP spid="20" grpId="0" animBg="1"/>
      <p:bldP spid="21" grpId="0" animBg="1"/>
      <p:bldP spid="22" grpId="0" animBg="1"/>
      <p:bldP spid="23" grpId="0"/>
      <p:bldP spid="25" grpId="0"/>
      <p:bldP spid="26" grpId="0"/>
      <p:bldP spid="27" grpId="0"/>
      <p:bldP spid="28" grpId="0"/>
      <p:bldP spid="2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40052" y="369378"/>
            <a:ext cx="42883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 smtClean="0">
                <a:solidFill>
                  <a:srgbClr val="7030A0"/>
                </a:solidFill>
                <a:latin typeface="SimHei" charset="-122"/>
                <a:ea typeface="SimHei" charset="-122"/>
                <a:cs typeface="SimHei" charset="-122"/>
              </a:rPr>
              <a:t>描述波动的基本物理量</a:t>
            </a:r>
            <a:endParaRPr lang="zh-CN" altLang="en-US" sz="3200" b="1" dirty="0">
              <a:solidFill>
                <a:srgbClr val="7030A0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440052" y="968221"/>
                <a:ext cx="229582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3200" b="1" dirty="0" smtClean="0">
                    <a:latin typeface="SimHei" charset="-122"/>
                    <a:ea typeface="SimHei" charset="-122"/>
                    <a:cs typeface="SimHei" charset="-122"/>
                  </a:rPr>
                  <a:t>1).</a:t>
                </a:r>
                <a:r>
                  <a:rPr lang="zh-CN" altLang="en-US" sz="3200" b="1" dirty="0" smtClean="0">
                    <a:latin typeface="SimHei" charset="-122"/>
                    <a:ea typeface="SimHei" charset="-122"/>
                    <a:cs typeface="SimHei" charset="-122"/>
                  </a:rPr>
                  <a:t>波速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zh-CN" altLang="en-US" sz="3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SimHei" charset="-122"/>
                            <a:cs typeface="SimHei" charset="-122"/>
                          </a:rPr>
                        </m:ctrlPr>
                      </m:accPr>
                      <m:e>
                        <m:r>
                          <a:rPr lang="en-US" altLang="zh-CN" sz="3200" b="1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SimHei" charset="-122"/>
                            <a:cs typeface="SimHei" charset="-122"/>
                          </a:rPr>
                          <m:t>𝒖</m:t>
                        </m:r>
                      </m:e>
                    </m:acc>
                  </m:oMath>
                </a14:m>
                <a:r>
                  <a:rPr lang="zh-CN" altLang="en-US" sz="3200" b="1" dirty="0" smtClean="0">
                    <a:latin typeface="SimHei" charset="-122"/>
                    <a:ea typeface="SimHei" charset="-122"/>
                    <a:cs typeface="SimHei" charset="-122"/>
                  </a:rPr>
                  <a:t>：</a:t>
                </a:r>
                <a:endParaRPr lang="zh-CN" altLang="en-US" sz="3200" b="1" dirty="0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052" y="968221"/>
                <a:ext cx="2295821" cy="584775"/>
              </a:xfrm>
              <a:prstGeom prst="rect">
                <a:avLst/>
              </a:prstGeom>
              <a:blipFill rotWithShape="0">
                <a:blip r:embed="rId2"/>
                <a:stretch>
                  <a:fillRect l="-6631" t="-16667" r="-6631" b="-302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440052" y="5340957"/>
                <a:ext cx="226215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3200" b="1" dirty="0" smtClean="0">
                    <a:latin typeface="SimHei" charset="-122"/>
                    <a:ea typeface="SimHei" charset="-122"/>
                    <a:cs typeface="SimHei" charset="-122"/>
                  </a:rPr>
                  <a:t>2).</a:t>
                </a:r>
                <a:r>
                  <a:rPr lang="zh-CN" altLang="en-US" sz="3200" b="1" dirty="0" smtClean="0">
                    <a:latin typeface="SimHei" charset="-122"/>
                    <a:ea typeface="SimHei" charset="-122"/>
                    <a:cs typeface="SimHei" charset="-122"/>
                  </a:rPr>
                  <a:t>波长</a:t>
                </a:r>
                <a14:m>
                  <m:oMath xmlns:m="http://schemas.openxmlformats.org/officeDocument/2006/math">
                    <m:r>
                      <a:rPr lang="zh-CN" altLang="en-US" sz="3200" b="1" i="1" smtClean="0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𝝀</m:t>
                    </m:r>
                  </m:oMath>
                </a14:m>
                <a:r>
                  <a:rPr lang="zh-CN" altLang="en-US" sz="3200" b="1" dirty="0" smtClean="0">
                    <a:latin typeface="SimHei" charset="-122"/>
                    <a:ea typeface="SimHei" charset="-122"/>
                    <a:cs typeface="SimHei" charset="-122"/>
                  </a:rPr>
                  <a:t>：</a:t>
                </a:r>
                <a:endParaRPr lang="en-US" altLang="zh-CN" sz="3200" b="1" dirty="0" smtClean="0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052" y="5340957"/>
                <a:ext cx="2262158" cy="584775"/>
              </a:xfrm>
              <a:prstGeom prst="rect">
                <a:avLst/>
              </a:prstGeom>
              <a:blipFill rotWithShape="0">
                <a:blip r:embed="rId3"/>
                <a:stretch>
                  <a:fillRect l="-6739" t="-16667" r="-7008" b="-302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2513888" y="5326889"/>
                <a:ext cx="6750566" cy="10772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3200" b="1" dirty="0" smtClean="0">
                    <a:latin typeface="SimHei" charset="-122"/>
                    <a:ea typeface="SimHei" charset="-122"/>
                    <a:cs typeface="SimHei" charset="-122"/>
                  </a:rPr>
                  <a:t>在波的传播方向上，两相邻的相位差</a:t>
                </a:r>
                <a:endParaRPr lang="en-US" altLang="zh-CN" sz="3200" b="1" dirty="0" smtClean="0">
                  <a:latin typeface="SimHei" charset="-122"/>
                  <a:ea typeface="SimHei" charset="-122"/>
                  <a:cs typeface="SimHei" charset="-122"/>
                </a:endParaRPr>
              </a:p>
              <a:p>
                <a:r>
                  <a:rPr lang="zh-CN" altLang="en-US" sz="3200" b="1" dirty="0" smtClean="0">
                    <a:latin typeface="SimHei" charset="-122"/>
                    <a:ea typeface="SimHei" charset="-122"/>
                    <a:cs typeface="SimHei" charset="-122"/>
                  </a:rPr>
                  <a:t>为</a:t>
                </a:r>
                <a14:m>
                  <m:oMath xmlns:m="http://schemas.openxmlformats.org/officeDocument/2006/math">
                    <m:r>
                      <a:rPr lang="en-US" altLang="zh-CN" sz="3200" b="1" i="1" smtClean="0">
                        <a:solidFill>
                          <a:srgbClr val="FF000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𝟐</m:t>
                    </m:r>
                    <m:r>
                      <a:rPr lang="en-US" altLang="zh-CN" sz="3200" b="1" i="1" smtClean="0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𝝅</m:t>
                    </m:r>
                  </m:oMath>
                </a14:m>
                <a:r>
                  <a:rPr lang="zh-CN" altLang="en-US" sz="3200" b="1" dirty="0" smtClean="0">
                    <a:latin typeface="SimHei" charset="-122"/>
                    <a:ea typeface="SimHei" charset="-122"/>
                    <a:cs typeface="SimHei" charset="-122"/>
                  </a:rPr>
                  <a:t>的质点间的距离。</a:t>
                </a:r>
                <a:endParaRPr lang="en-US" altLang="zh-CN" sz="3200" b="1" dirty="0" smtClean="0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3888" y="5326889"/>
                <a:ext cx="6750566" cy="1077218"/>
              </a:xfrm>
              <a:prstGeom prst="rect">
                <a:avLst/>
              </a:prstGeom>
              <a:blipFill rotWithShape="0">
                <a:blip r:embed="rId4"/>
                <a:stretch>
                  <a:fillRect l="-2256" t="-7345" r="-1625" b="-1581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框 6"/>
          <p:cNvSpPr txBox="1"/>
          <p:nvPr/>
        </p:nvSpPr>
        <p:spPr>
          <a:xfrm>
            <a:off x="2513888" y="950712"/>
            <a:ext cx="387798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 smtClean="0">
                <a:latin typeface="SimHei" charset="-122"/>
                <a:ea typeface="SimHei" charset="-122"/>
                <a:cs typeface="SimHei" charset="-122"/>
              </a:rPr>
              <a:t>振动状态</a:t>
            </a:r>
            <a:r>
              <a:rPr lang="en-US" altLang="zh-CN" sz="3200" b="1" dirty="0" smtClean="0">
                <a:latin typeface="SimHei" charset="-122"/>
                <a:ea typeface="SimHei" charset="-122"/>
                <a:cs typeface="SimHei" charset="-122"/>
              </a:rPr>
              <a:t>(</a:t>
            </a:r>
            <a:r>
              <a:rPr lang="zh-CN" altLang="en-US" sz="3200" b="1" dirty="0" smtClean="0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相位</a:t>
            </a:r>
            <a:r>
              <a:rPr lang="en-US" altLang="zh-CN" sz="3200" b="1" dirty="0" smtClean="0">
                <a:latin typeface="SimHei" charset="-122"/>
                <a:ea typeface="SimHei" charset="-122"/>
                <a:cs typeface="SimHei" charset="-122"/>
              </a:rPr>
              <a:t>)</a:t>
            </a:r>
            <a:r>
              <a:rPr lang="zh-CN" altLang="en-US" sz="3200" b="1" dirty="0" smtClean="0">
                <a:latin typeface="SimHei" charset="-122"/>
                <a:ea typeface="SimHei" charset="-122"/>
                <a:cs typeface="SimHei" charset="-122"/>
              </a:rPr>
              <a:t>在</a:t>
            </a:r>
            <a:endParaRPr lang="en-US" altLang="zh-CN" sz="3200" b="1" dirty="0" smtClean="0">
              <a:latin typeface="SimHei" charset="-122"/>
              <a:ea typeface="SimHei" charset="-122"/>
              <a:cs typeface="SimHei" charset="-122"/>
            </a:endParaRPr>
          </a:p>
          <a:p>
            <a:r>
              <a:rPr lang="zh-CN" altLang="en-US" sz="3200" b="1" dirty="0" smtClean="0">
                <a:latin typeface="SimHei" charset="-122"/>
                <a:ea typeface="SimHei" charset="-122"/>
                <a:cs typeface="SimHei" charset="-122"/>
              </a:rPr>
              <a:t>媒质中的传播速度。</a:t>
            </a:r>
            <a:endParaRPr lang="zh-CN" altLang="en-US" sz="3200" b="1" dirty="0">
              <a:latin typeface="SimHei" charset="-122"/>
              <a:ea typeface="SimHei" charset="-122"/>
              <a:cs typeface="SimHei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8599" y="731523"/>
            <a:ext cx="4023244" cy="1370140"/>
          </a:xfrm>
          <a:prstGeom prst="rect">
            <a:avLst/>
          </a:prstGeom>
        </p:spPr>
      </p:pic>
      <p:cxnSp>
        <p:nvCxnSpPr>
          <p:cNvPr id="10" name="直线连接符 9"/>
          <p:cNvCxnSpPr/>
          <p:nvPr/>
        </p:nvCxnSpPr>
        <p:spPr>
          <a:xfrm>
            <a:off x="6420006" y="1434906"/>
            <a:ext cx="4680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线箭头连接符 11"/>
          <p:cNvCxnSpPr/>
          <p:nvPr/>
        </p:nvCxnSpPr>
        <p:spPr>
          <a:xfrm>
            <a:off x="10240409" y="1800665"/>
            <a:ext cx="873665" cy="0"/>
          </a:xfrm>
          <a:prstGeom prst="straightConnector1">
            <a:avLst/>
          </a:prstGeom>
          <a:ln w="50800">
            <a:solidFill>
              <a:srgbClr val="FF000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/>
              <p:cNvSpPr txBox="1"/>
              <p:nvPr/>
            </p:nvSpPr>
            <p:spPr>
              <a:xfrm>
                <a:off x="10468597" y="1849410"/>
                <a:ext cx="33021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kumimoji="1" lang="zh-CN" altLang="en-US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zh-CN" sz="2800" b="1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𝒖</m:t>
                          </m:r>
                        </m:e>
                      </m:acc>
                    </m:oMath>
                  </m:oMathPara>
                </a14:m>
                <a:endParaRPr kumimoji="1"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3" name="文本框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68597" y="1849410"/>
                <a:ext cx="330219" cy="430887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直线连接符 14"/>
          <p:cNvCxnSpPr/>
          <p:nvPr/>
        </p:nvCxnSpPr>
        <p:spPr>
          <a:xfrm flipV="1">
            <a:off x="8122231" y="411582"/>
            <a:ext cx="0" cy="28800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线连接符 15"/>
          <p:cNvCxnSpPr/>
          <p:nvPr/>
        </p:nvCxnSpPr>
        <p:spPr>
          <a:xfrm flipV="1">
            <a:off x="10117500" y="411582"/>
            <a:ext cx="0" cy="28800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线箭头连接符 17"/>
          <p:cNvCxnSpPr/>
          <p:nvPr/>
        </p:nvCxnSpPr>
        <p:spPr>
          <a:xfrm>
            <a:off x="8150367" y="555582"/>
            <a:ext cx="1967133" cy="0"/>
          </a:xfrm>
          <a:prstGeom prst="straightConnector1">
            <a:avLst/>
          </a:prstGeom>
          <a:ln w="38100">
            <a:solidFill>
              <a:srgbClr val="0066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/>
              <p:cNvSpPr txBox="1"/>
              <p:nvPr/>
            </p:nvSpPr>
            <p:spPr>
              <a:xfrm>
                <a:off x="9011721" y="337445"/>
                <a:ext cx="301365" cy="43088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CN" altLang="en-US" sz="2800" b="1" i="1" smtClean="0">
                          <a:solidFill>
                            <a:srgbClr val="0066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𝝀</m:t>
                      </m:r>
                    </m:oMath>
                  </m:oMathPara>
                </a14:m>
                <a:endParaRPr kumimoji="1" lang="zh-CN" altLang="en-US" b="1" dirty="0">
                  <a:solidFill>
                    <a:srgbClr val="006600"/>
                  </a:solidFill>
                </a:endParaRPr>
              </a:p>
            </p:txBody>
          </p:sp>
        </mc:Choice>
        <mc:Fallback xmlns="">
          <p:sp>
            <p:nvSpPr>
              <p:cNvPr id="19" name="文本框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1721" y="337445"/>
                <a:ext cx="301365" cy="430887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文本框 22"/>
          <p:cNvSpPr txBox="1"/>
          <p:nvPr/>
        </p:nvSpPr>
        <p:spPr>
          <a:xfrm>
            <a:off x="848484" y="2047503"/>
            <a:ext cx="79816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 smtClean="0">
                <a:solidFill>
                  <a:srgbClr val="0000FF"/>
                </a:solidFill>
                <a:latin typeface="SimHei" charset="-122"/>
                <a:ea typeface="SimHei" charset="-122"/>
                <a:cs typeface="SimHei" charset="-122"/>
              </a:rPr>
              <a:t>机械振动的传播源于介质形变产生的弹性力</a:t>
            </a:r>
            <a:endParaRPr lang="zh-CN" altLang="en-US" sz="3200" b="1" dirty="0">
              <a:solidFill>
                <a:srgbClr val="0000FF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848484" y="2665674"/>
            <a:ext cx="100335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 smtClean="0">
                <a:latin typeface="SimHei" charset="-122"/>
                <a:ea typeface="SimHei" charset="-122"/>
                <a:cs typeface="SimHei" charset="-122"/>
              </a:rPr>
              <a:t>机械波的波速取决于介质的</a:t>
            </a:r>
            <a:r>
              <a:rPr lang="zh-CN" altLang="en-US" sz="3200" b="1" dirty="0" smtClean="0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弹性</a:t>
            </a:r>
            <a:r>
              <a:rPr lang="zh-CN" altLang="en-US" sz="3200" b="1" dirty="0" smtClean="0">
                <a:latin typeface="SimHei" charset="-122"/>
                <a:ea typeface="SimHei" charset="-122"/>
                <a:cs typeface="SimHei" charset="-122"/>
              </a:rPr>
              <a:t>和</a:t>
            </a:r>
            <a:r>
              <a:rPr lang="zh-CN" altLang="en-US" sz="3200" b="1" dirty="0" smtClean="0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惯性</a:t>
            </a:r>
            <a:r>
              <a:rPr lang="zh-CN" altLang="en-US" sz="3200" b="1" dirty="0" smtClean="0">
                <a:latin typeface="SimHei" charset="-122"/>
                <a:ea typeface="SimHei" charset="-122"/>
                <a:cs typeface="SimHei" charset="-122"/>
              </a:rPr>
              <a:t>，与频率无关。</a:t>
            </a:r>
            <a:endParaRPr lang="zh-CN" altLang="en-US" sz="3200" b="1" dirty="0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848483" y="3566644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 smtClean="0">
                <a:latin typeface="SimHei" charset="-122"/>
                <a:ea typeface="SimHei" charset="-122"/>
                <a:cs typeface="SimHei" charset="-122"/>
              </a:rPr>
              <a:t>固体</a:t>
            </a:r>
            <a:endParaRPr lang="zh-CN" altLang="en-US" sz="3200" b="1" dirty="0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1268203" y="4510065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smtClean="0">
                <a:latin typeface="SimHei" charset="-122"/>
                <a:ea typeface="SimHei" charset="-122"/>
                <a:cs typeface="SimHei" charset="-122"/>
              </a:rPr>
              <a:t>气体中只有</a:t>
            </a:r>
            <a:r>
              <a:rPr lang="zh-CN" altLang="en-US" sz="3200" b="1" dirty="0" smtClean="0">
                <a:latin typeface="SimHei" charset="-122"/>
                <a:ea typeface="SimHei" charset="-122"/>
                <a:cs typeface="SimHei" charset="-122"/>
              </a:rPr>
              <a:t>纵波：</a:t>
            </a:r>
            <a:endParaRPr lang="zh-CN" altLang="en-US" sz="3200" b="1" dirty="0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36" name="AutoShape 2"/>
          <p:cNvSpPr>
            <a:spLocks/>
          </p:cNvSpPr>
          <p:nvPr/>
        </p:nvSpPr>
        <p:spPr bwMode="auto">
          <a:xfrm>
            <a:off x="1914578" y="3399626"/>
            <a:ext cx="221615" cy="961261"/>
          </a:xfrm>
          <a:prstGeom prst="leftBrace">
            <a:avLst>
              <a:gd name="adj1" fmla="val 88271"/>
              <a:gd name="adj2" fmla="val 50000"/>
            </a:avLst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zh-CN" sz="3200" dirty="0">
              <a:solidFill>
                <a:srgbClr val="FF0000"/>
              </a:solidFill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2227644" y="3270319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 smtClean="0">
                <a:latin typeface="SimHei" charset="-122"/>
                <a:ea typeface="SimHei" charset="-122"/>
                <a:cs typeface="SimHei" charset="-122"/>
              </a:rPr>
              <a:t>横波：</a:t>
            </a:r>
            <a:endParaRPr lang="zh-CN" altLang="en-US" sz="3200" b="1" dirty="0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2227643" y="3890192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 smtClean="0">
                <a:latin typeface="SimHei" charset="-122"/>
                <a:ea typeface="SimHei" charset="-122"/>
                <a:cs typeface="SimHei" charset="-122"/>
              </a:rPr>
              <a:t>纵波：</a:t>
            </a:r>
            <a:endParaRPr lang="zh-CN" altLang="en-US" sz="3200" b="1" dirty="0">
              <a:latin typeface="SimHei" charset="-122"/>
              <a:ea typeface="SimHei" charset="-122"/>
              <a:cs typeface="SimHei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/>
              <p:cNvSpPr txBox="1"/>
              <p:nvPr/>
            </p:nvSpPr>
            <p:spPr>
              <a:xfrm>
                <a:off x="3806337" y="3264514"/>
                <a:ext cx="1912768" cy="5963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b="0" i="1" smtClean="0">
                          <a:latin typeface="Cambria Math" charset="0"/>
                        </a:rPr>
                        <m:t>𝑢</m:t>
                      </m:r>
                      <m:r>
                        <a:rPr kumimoji="1" lang="en-US" altLang="zh-CN" sz="3200" b="0" i="1" smtClean="0">
                          <a:latin typeface="Cambria Math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kumimoji="1"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kumimoji="1" lang="en-US" altLang="zh-CN" sz="3200" b="0" i="1" smtClean="0">
                              <a:latin typeface="Cambria Math" charset="0"/>
                            </a:rPr>
                            <m:t>𝐺</m:t>
                          </m:r>
                          <m:r>
                            <a:rPr kumimoji="1" lang="en-US" altLang="zh-CN" sz="3200" b="0" i="1" smtClean="0">
                              <a:latin typeface="Cambria Math" charset="0"/>
                            </a:rPr>
                            <m:t>/</m:t>
                          </m:r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𝜌</m:t>
                          </m:r>
                        </m:e>
                      </m:rad>
                    </m:oMath>
                  </m:oMathPara>
                </a14:m>
                <a:endParaRPr kumimoji="1" lang="zh-CN" altLang="en-US" sz="2000" dirty="0"/>
              </a:p>
            </p:txBody>
          </p:sp>
        </mc:Choice>
        <mc:Fallback xmlns=""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6337" y="3264514"/>
                <a:ext cx="1912768" cy="596382"/>
              </a:xfrm>
              <a:prstGeom prst="rect">
                <a:avLst/>
              </a:prstGeom>
              <a:blipFill rotWithShape="0">
                <a:blip r:embed="rId8"/>
                <a:stretch>
                  <a:fillRect b="-103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本框 38"/>
              <p:cNvSpPr txBox="1"/>
              <p:nvPr/>
            </p:nvSpPr>
            <p:spPr>
              <a:xfrm>
                <a:off x="3792269" y="3896134"/>
                <a:ext cx="1912768" cy="5963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b="0" i="1" smtClean="0">
                          <a:latin typeface="Cambria Math" charset="0"/>
                        </a:rPr>
                        <m:t>𝑢</m:t>
                      </m:r>
                      <m:r>
                        <a:rPr kumimoji="1" lang="en-US" altLang="zh-CN" sz="3200" b="0" i="1" smtClean="0">
                          <a:latin typeface="Cambria Math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kumimoji="1"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kumimoji="1" lang="en-US" altLang="zh-CN" sz="3200" b="0" i="1" smtClean="0">
                              <a:latin typeface="Cambria Math" charset="0"/>
                            </a:rPr>
                            <m:t>𝑌</m:t>
                          </m:r>
                          <m:r>
                            <a:rPr kumimoji="1" lang="en-US" altLang="zh-CN" sz="3200" b="0" i="1" smtClean="0">
                              <a:latin typeface="Cambria Math" charset="0"/>
                            </a:rPr>
                            <m:t>/</m:t>
                          </m:r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𝜌</m:t>
                          </m:r>
                        </m:e>
                      </m:rad>
                    </m:oMath>
                  </m:oMathPara>
                </a14:m>
                <a:endParaRPr kumimoji="1" lang="zh-CN" altLang="en-US" sz="2000" dirty="0"/>
              </a:p>
            </p:txBody>
          </p:sp>
        </mc:Choice>
        <mc:Fallback xmlns="">
          <p:sp>
            <p:nvSpPr>
              <p:cNvPr id="39" name="文本框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2269" y="3896134"/>
                <a:ext cx="1912768" cy="596382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本框 39"/>
              <p:cNvSpPr txBox="1"/>
              <p:nvPr/>
            </p:nvSpPr>
            <p:spPr>
              <a:xfrm>
                <a:off x="5035470" y="4498458"/>
                <a:ext cx="1912768" cy="5963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b="0" i="1" smtClean="0">
                          <a:latin typeface="Cambria Math" charset="0"/>
                        </a:rPr>
                        <m:t>𝑢</m:t>
                      </m:r>
                      <m:r>
                        <a:rPr kumimoji="1" lang="en-US" altLang="zh-CN" sz="3200" b="0" i="1" smtClean="0">
                          <a:latin typeface="Cambria Math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kumimoji="1"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kumimoji="1" lang="en-US" altLang="zh-CN" sz="3200" b="0" i="1" smtClean="0">
                              <a:latin typeface="Cambria Math" charset="0"/>
                            </a:rPr>
                            <m:t>𝐵</m:t>
                          </m:r>
                          <m:r>
                            <a:rPr kumimoji="1" lang="en-US" altLang="zh-CN" sz="3200" b="0" i="1" smtClean="0">
                              <a:latin typeface="Cambria Math" charset="0"/>
                            </a:rPr>
                            <m:t>/</m:t>
                          </m:r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𝜌</m:t>
                          </m:r>
                        </m:e>
                      </m:rad>
                    </m:oMath>
                  </m:oMathPara>
                </a14:m>
                <a:endParaRPr kumimoji="1" lang="zh-CN" altLang="en-US" sz="2000" dirty="0"/>
              </a:p>
            </p:txBody>
          </p:sp>
        </mc:Choice>
        <mc:Fallback xmlns="">
          <p:sp>
            <p:nvSpPr>
              <p:cNvPr id="40" name="文本框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5470" y="4498458"/>
                <a:ext cx="1912768" cy="596382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本框 40"/>
              <p:cNvSpPr txBox="1"/>
              <p:nvPr/>
            </p:nvSpPr>
            <p:spPr>
              <a:xfrm>
                <a:off x="6420006" y="3270317"/>
                <a:ext cx="3332964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3200" b="1" i="1" smtClean="0">
                        <a:latin typeface="Cambria Math" charset="0"/>
                        <a:ea typeface="SimHei" charset="-122"/>
                        <a:cs typeface="SimHei" charset="-122"/>
                      </a:rPr>
                      <m:t>𝑮</m:t>
                    </m:r>
                  </m:oMath>
                </a14:m>
                <a:r>
                  <a:rPr lang="zh-CN" altLang="en-US" sz="3200" b="1" dirty="0" smtClean="0">
                    <a:latin typeface="SimHei" charset="-122"/>
                    <a:ea typeface="SimHei" charset="-122"/>
                    <a:cs typeface="SimHei" charset="-122"/>
                  </a:rPr>
                  <a:t>：切变弹性模量</a:t>
                </a:r>
                <a:endParaRPr lang="zh-CN" altLang="en-US" sz="3200" b="1" dirty="0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41" name="文本框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0006" y="3270317"/>
                <a:ext cx="3332964" cy="584775"/>
              </a:xfrm>
              <a:prstGeom prst="rect">
                <a:avLst/>
              </a:prstGeom>
              <a:blipFill rotWithShape="0">
                <a:blip r:embed="rId11"/>
                <a:stretch>
                  <a:fillRect t="-16667" r="-4205" b="-302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本框 41"/>
              <p:cNvSpPr txBox="1"/>
              <p:nvPr/>
            </p:nvSpPr>
            <p:spPr>
              <a:xfrm>
                <a:off x="6420006" y="3887258"/>
                <a:ext cx="331853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3200" b="1" i="1" smtClean="0">
                        <a:latin typeface="Cambria Math" charset="0"/>
                        <a:ea typeface="SimHei" charset="-122"/>
                        <a:cs typeface="SimHei" charset="-122"/>
                      </a:rPr>
                      <m:t>𝒀</m:t>
                    </m:r>
                  </m:oMath>
                </a14:m>
                <a:r>
                  <a:rPr lang="zh-CN" altLang="en-US" sz="3200" b="1" dirty="0" smtClean="0">
                    <a:latin typeface="SimHei" charset="-122"/>
                    <a:ea typeface="SimHei" charset="-122"/>
                    <a:cs typeface="SimHei" charset="-122"/>
                  </a:rPr>
                  <a:t>：杨氏弹性模量</a:t>
                </a:r>
                <a:endParaRPr lang="zh-CN" altLang="en-US" sz="3200" b="1" dirty="0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42" name="文本框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0006" y="3887258"/>
                <a:ext cx="3318537" cy="584775"/>
              </a:xfrm>
              <a:prstGeom prst="rect">
                <a:avLst/>
              </a:prstGeom>
              <a:blipFill rotWithShape="0">
                <a:blip r:embed="rId12"/>
                <a:stretch>
                  <a:fillRect t="-16667" r="-4037" b="-302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本框 42"/>
              <p:cNvSpPr txBox="1"/>
              <p:nvPr/>
            </p:nvSpPr>
            <p:spPr>
              <a:xfrm>
                <a:off x="7315169" y="4504199"/>
                <a:ext cx="335380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3200" b="1" i="1" smtClean="0">
                        <a:latin typeface="Cambria Math" charset="0"/>
                        <a:ea typeface="SimHei" charset="-122"/>
                        <a:cs typeface="SimHei" charset="-122"/>
                      </a:rPr>
                      <m:t>𝑩</m:t>
                    </m:r>
                  </m:oMath>
                </a14:m>
                <a:r>
                  <a:rPr lang="zh-CN" altLang="en-US" sz="3200" b="1" dirty="0" smtClean="0">
                    <a:latin typeface="SimHei" charset="-122"/>
                    <a:ea typeface="SimHei" charset="-122"/>
                    <a:cs typeface="SimHei" charset="-122"/>
                  </a:rPr>
                  <a:t>：体变弹性模量</a:t>
                </a:r>
                <a:endParaRPr lang="zh-CN" altLang="en-US" sz="3200" b="1" dirty="0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43" name="文本框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5169" y="4504199"/>
                <a:ext cx="3353803" cy="584775"/>
              </a:xfrm>
              <a:prstGeom prst="rect">
                <a:avLst/>
              </a:prstGeom>
              <a:blipFill rotWithShape="0">
                <a:blip r:embed="rId13"/>
                <a:stretch>
                  <a:fillRect t="-16667" r="-4000" b="-302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6356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"/>
                            </p:stCondLst>
                            <p:childTnLst>
                              <p:par>
                                <p:cTn id="7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7" grpId="0"/>
      <p:bldP spid="13" grpId="0"/>
      <p:bldP spid="19" grpId="0" animBg="1"/>
      <p:bldP spid="23" grpId="0"/>
      <p:bldP spid="29" grpId="0"/>
      <p:bldP spid="34" grpId="0"/>
      <p:bldP spid="35" grpId="0"/>
      <p:bldP spid="36" grpId="0" animBg="1"/>
      <p:bldP spid="37" grpId="0"/>
      <p:bldP spid="38" grpId="0"/>
      <p:bldP spid="2" grpId="0"/>
      <p:bldP spid="39" grpId="0"/>
      <p:bldP spid="40" grpId="0"/>
      <p:bldP spid="41" grpId="0"/>
      <p:bldP spid="42" grpId="0"/>
      <p:bldP spid="4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/>
              <p:cNvSpPr txBox="1"/>
              <p:nvPr/>
            </p:nvSpPr>
            <p:spPr>
              <a:xfrm>
                <a:off x="462560" y="4421513"/>
                <a:ext cx="226376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3200" b="1" dirty="0" smtClean="0">
                    <a:latin typeface="SimHei" charset="-122"/>
                    <a:ea typeface="SimHei" charset="-122"/>
                    <a:cs typeface="SimHei" charset="-122"/>
                  </a:rPr>
                  <a:t>5).</a:t>
                </a:r>
                <a:r>
                  <a:rPr lang="zh-CN" altLang="en-US" sz="3200" b="1" dirty="0" smtClean="0">
                    <a:latin typeface="SimHei" charset="-122"/>
                    <a:ea typeface="SimHei" charset="-122"/>
                    <a:cs typeface="SimHei" charset="-122"/>
                  </a:rPr>
                  <a:t>波数</a:t>
                </a:r>
                <a14:m>
                  <m:oMath xmlns:m="http://schemas.openxmlformats.org/officeDocument/2006/math">
                    <m:r>
                      <a:rPr lang="en-US" altLang="zh-CN" sz="3200" b="1" i="1" smtClean="0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𝒌</m:t>
                    </m:r>
                  </m:oMath>
                </a14:m>
                <a:r>
                  <a:rPr lang="zh-CN" altLang="en-US" sz="3200" b="1" dirty="0" smtClean="0">
                    <a:latin typeface="SimHei" charset="-122"/>
                    <a:ea typeface="SimHei" charset="-122"/>
                    <a:cs typeface="SimHei" charset="-122"/>
                  </a:rPr>
                  <a:t>：</a:t>
                </a:r>
                <a:endParaRPr lang="en-US" altLang="zh-CN" sz="3200" b="1" dirty="0" smtClean="0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560" y="4421513"/>
                <a:ext cx="2263761" cy="584775"/>
              </a:xfrm>
              <a:prstGeom prst="rect">
                <a:avLst/>
              </a:prstGeom>
              <a:blipFill rotWithShape="0">
                <a:blip r:embed="rId2"/>
                <a:stretch>
                  <a:fillRect l="-7008" t="-16667" r="-7547" b="-302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2536396" y="4407445"/>
                <a:ext cx="932979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3200" b="1" dirty="0" smtClean="0">
                    <a:latin typeface="SimHei" charset="-122"/>
                    <a:ea typeface="SimHei" charset="-122"/>
                    <a:cs typeface="SimHei" charset="-122"/>
                  </a:rPr>
                  <a:t>在波的传播方向上</a:t>
                </a:r>
                <a14:m>
                  <m:oMath xmlns:m="http://schemas.openxmlformats.org/officeDocument/2006/math">
                    <m:r>
                      <a:rPr lang="en-US" altLang="zh-CN" sz="3200" b="1" i="1">
                        <a:solidFill>
                          <a:srgbClr val="FF000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𝟐</m:t>
                    </m:r>
                    <m:r>
                      <a:rPr lang="en-US" altLang="zh-CN" sz="3200" b="1" i="1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𝝅</m:t>
                    </m:r>
                  </m:oMath>
                </a14:m>
                <a:r>
                  <a:rPr lang="zh-CN" altLang="en-US" sz="3200" b="1" dirty="0" smtClean="0">
                    <a:latin typeface="SimHei" charset="-122"/>
                    <a:ea typeface="SimHei" charset="-122"/>
                    <a:cs typeface="SimHei" charset="-122"/>
                  </a:rPr>
                  <a:t>的距离内包含的波长的数目。</a:t>
                </a:r>
                <a:endParaRPr lang="en-US" altLang="zh-CN" sz="3200" b="1" dirty="0" smtClean="0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6396" y="4407445"/>
                <a:ext cx="9329798" cy="584775"/>
              </a:xfrm>
              <a:prstGeom prst="rect">
                <a:avLst/>
              </a:prstGeom>
              <a:blipFill rotWithShape="0">
                <a:blip r:embed="rId3"/>
                <a:stretch>
                  <a:fillRect l="-1633" t="-16667" r="-914" b="-302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3297303" y="5061461"/>
                <a:ext cx="1364604" cy="92519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𝑘</m:t>
                      </m:r>
                      <m:r>
                        <a:rPr kumimoji="1" lang="en-US" altLang="zh-CN" sz="32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CN" sz="3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2</m:t>
                          </m:r>
                          <m:r>
                            <a:rPr kumimoji="1" lang="en-US" altLang="zh-CN" sz="3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𝜋</m:t>
                          </m:r>
                        </m:num>
                        <m:den>
                          <m:r>
                            <a:rPr kumimoji="1" lang="en-US" altLang="zh-CN" sz="3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𝜆</m:t>
                          </m:r>
                        </m:den>
                      </m:f>
                    </m:oMath>
                  </m:oMathPara>
                </a14:m>
                <a:endParaRPr kumimoji="1" lang="zh-CN" alt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7303" y="5061461"/>
                <a:ext cx="1364604" cy="92519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本框 4"/>
          <p:cNvSpPr txBox="1"/>
          <p:nvPr/>
        </p:nvSpPr>
        <p:spPr>
          <a:xfrm>
            <a:off x="1027143" y="6000719"/>
            <a:ext cx="75713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 smtClean="0">
                <a:solidFill>
                  <a:srgbClr val="C00000"/>
                </a:solidFill>
                <a:latin typeface="SimHei" charset="-122"/>
                <a:ea typeface="SimHei" charset="-122"/>
                <a:cs typeface="SimHei" charset="-122"/>
              </a:rPr>
              <a:t>问题：如何用数学方法去描述波的传播？</a:t>
            </a:r>
            <a:endParaRPr lang="en-US" altLang="zh-CN" sz="3200" b="1" dirty="0" smtClean="0">
              <a:solidFill>
                <a:srgbClr val="C00000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462560" y="406402"/>
                <a:ext cx="228780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3200" b="1" dirty="0" smtClean="0">
                    <a:latin typeface="SimHei" charset="-122"/>
                    <a:ea typeface="SimHei" charset="-122"/>
                    <a:cs typeface="SimHei" charset="-122"/>
                  </a:rPr>
                  <a:t>3).</a:t>
                </a:r>
                <a:r>
                  <a:rPr lang="zh-CN" altLang="en-US" sz="3200" b="1" dirty="0" smtClean="0">
                    <a:latin typeface="SimHei" charset="-122"/>
                    <a:ea typeface="SimHei" charset="-122"/>
                    <a:cs typeface="SimHei" charset="-122"/>
                  </a:rPr>
                  <a:t>周期</a:t>
                </a:r>
                <a14:m>
                  <m:oMath xmlns:m="http://schemas.openxmlformats.org/officeDocument/2006/math">
                    <m:r>
                      <a:rPr lang="en-US" altLang="zh-CN" sz="3200" b="1" i="1" smtClean="0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𝑻</m:t>
                    </m:r>
                  </m:oMath>
                </a14:m>
                <a:r>
                  <a:rPr lang="zh-CN" altLang="en-US" sz="3200" b="1" dirty="0" smtClean="0">
                    <a:latin typeface="SimHei" charset="-122"/>
                    <a:ea typeface="SimHei" charset="-122"/>
                    <a:cs typeface="SimHei" charset="-122"/>
                  </a:rPr>
                  <a:t>：</a:t>
                </a:r>
                <a:endParaRPr lang="en-US" altLang="zh-CN" sz="3200" b="1" dirty="0" smtClean="0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560" y="406402"/>
                <a:ext cx="2287806" cy="584775"/>
              </a:xfrm>
              <a:prstGeom prst="rect">
                <a:avLst/>
              </a:prstGeom>
              <a:blipFill rotWithShape="0">
                <a:blip r:embed="rId5"/>
                <a:stretch>
                  <a:fillRect l="-6933" t="-16667" r="-6667" b="-302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2536396" y="392334"/>
                <a:ext cx="3584636" cy="10772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3200" b="1" dirty="0" smtClean="0">
                    <a:latin typeface="SimHei" charset="-122"/>
                    <a:ea typeface="SimHei" charset="-122"/>
                    <a:cs typeface="SimHei" charset="-122"/>
                  </a:rPr>
                  <a:t>振动相位每增加</a:t>
                </a:r>
                <a14:m>
                  <m:oMath xmlns:m="http://schemas.openxmlformats.org/officeDocument/2006/math">
                    <m:r>
                      <a:rPr lang="en-US" altLang="zh-CN" sz="3200" b="1" i="1" smtClean="0">
                        <a:solidFill>
                          <a:srgbClr val="FF000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𝟐</m:t>
                    </m:r>
                    <m:r>
                      <a:rPr lang="en-US" altLang="zh-CN" sz="3200" b="1" i="1" smtClean="0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𝝅</m:t>
                    </m:r>
                  </m:oMath>
                </a14:m>
                <a:endParaRPr lang="en-US" altLang="zh-CN" sz="3200" b="1" dirty="0" smtClean="0">
                  <a:latin typeface="SimHei" charset="-122"/>
                  <a:ea typeface="SimHei" charset="-122"/>
                  <a:cs typeface="SimHei" charset="-122"/>
                </a:endParaRPr>
              </a:p>
              <a:p>
                <a:r>
                  <a:rPr lang="zh-CN" altLang="en-US" sz="3200" b="1" dirty="0" smtClean="0">
                    <a:latin typeface="SimHei" charset="-122"/>
                    <a:ea typeface="SimHei" charset="-122"/>
                    <a:cs typeface="SimHei" charset="-122"/>
                  </a:rPr>
                  <a:t>所需要的时间。</a:t>
                </a:r>
                <a:endParaRPr lang="en-US" altLang="zh-CN" sz="3200" b="1" dirty="0" smtClean="0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6396" y="392334"/>
                <a:ext cx="3584636" cy="1077218"/>
              </a:xfrm>
              <a:prstGeom prst="rect">
                <a:avLst/>
              </a:prstGeom>
              <a:blipFill rotWithShape="0">
                <a:blip r:embed="rId6"/>
                <a:stretch>
                  <a:fillRect l="-4252" t="-9040" b="-175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/>
              <p:cNvSpPr txBox="1"/>
              <p:nvPr/>
            </p:nvSpPr>
            <p:spPr>
              <a:xfrm>
                <a:off x="1216933" y="1603172"/>
                <a:ext cx="2457468" cy="5433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8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800" b="1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𝑻</m:t>
                          </m:r>
                        </m:e>
                        <m:sub>
                          <m:r>
                            <a:rPr kumimoji="1" lang="zh-CN" altLang="en-US" sz="2800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振动</m:t>
                          </m:r>
                        </m:sub>
                      </m:sSub>
                      <m:r>
                        <a:rPr kumimoji="1" lang="en-US" altLang="zh-CN" sz="2800" b="0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800" b="1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𝑻</m:t>
                          </m:r>
                        </m:e>
                        <m:sub>
                          <m:r>
                            <a:rPr kumimoji="1" lang="zh-CN" altLang="en-US" sz="2800" b="0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波</m:t>
                          </m:r>
                          <m:r>
                            <a:rPr kumimoji="1" lang="zh-CN" altLang="en-US" sz="2800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动</m:t>
                          </m:r>
                        </m:sub>
                      </m:sSub>
                    </m:oMath>
                  </m:oMathPara>
                </a14:m>
                <a:endParaRPr kumimoji="1" lang="zh-CN" altLang="en-US" sz="28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6933" y="1603172"/>
                <a:ext cx="2457468" cy="543354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/>
              <p:cNvSpPr txBox="1"/>
              <p:nvPr/>
            </p:nvSpPr>
            <p:spPr>
              <a:xfrm>
                <a:off x="462560" y="2451933"/>
                <a:ext cx="228780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3200" b="1" dirty="0" smtClean="0">
                    <a:latin typeface="SimHei" charset="-122"/>
                    <a:ea typeface="SimHei" charset="-122"/>
                    <a:cs typeface="SimHei" charset="-122"/>
                  </a:rPr>
                  <a:t>4).</a:t>
                </a:r>
                <a:r>
                  <a:rPr lang="zh-CN" altLang="en-US" sz="3200" b="1" dirty="0" smtClean="0">
                    <a:latin typeface="SimHei" charset="-122"/>
                    <a:ea typeface="SimHei" charset="-122"/>
                    <a:cs typeface="SimHei" charset="-122"/>
                  </a:rPr>
                  <a:t>频率</a:t>
                </a:r>
                <a14:m>
                  <m:oMath xmlns:m="http://schemas.openxmlformats.org/officeDocument/2006/math">
                    <m:r>
                      <a:rPr lang="zh-CN" altLang="en-US" sz="3200" b="1" i="1" smtClean="0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𝝂</m:t>
                    </m:r>
                  </m:oMath>
                </a14:m>
                <a:r>
                  <a:rPr lang="zh-CN" altLang="en-US" sz="3200" b="1" dirty="0" smtClean="0">
                    <a:latin typeface="SimHei" charset="-122"/>
                    <a:ea typeface="SimHei" charset="-122"/>
                    <a:cs typeface="SimHei" charset="-122"/>
                  </a:rPr>
                  <a:t>：</a:t>
                </a:r>
                <a:endParaRPr lang="en-US" altLang="zh-CN" sz="3200" b="1" dirty="0" smtClean="0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560" y="2451933"/>
                <a:ext cx="2287806" cy="584775"/>
              </a:xfrm>
              <a:prstGeom prst="rect">
                <a:avLst/>
              </a:prstGeom>
              <a:blipFill rotWithShape="0">
                <a:blip r:embed="rId8"/>
                <a:stretch>
                  <a:fillRect l="-6933" t="-16667" r="-5600" b="-302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文本框 9"/>
          <p:cNvSpPr txBox="1"/>
          <p:nvPr/>
        </p:nvSpPr>
        <p:spPr>
          <a:xfrm>
            <a:off x="2536396" y="2437865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 smtClean="0">
                <a:latin typeface="SimHei" charset="-122"/>
                <a:ea typeface="SimHei" charset="-122"/>
                <a:cs typeface="SimHei" charset="-122"/>
              </a:rPr>
              <a:t>周期的倒数。</a:t>
            </a:r>
            <a:endParaRPr lang="en-US" altLang="zh-CN" sz="3200" b="1" dirty="0" smtClean="0">
              <a:latin typeface="SimHei" charset="-122"/>
              <a:ea typeface="SimHei" charset="-122"/>
              <a:cs typeface="SimHei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/>
              <p:cNvSpPr txBox="1"/>
              <p:nvPr/>
            </p:nvSpPr>
            <p:spPr>
              <a:xfrm>
                <a:off x="4029118" y="1640015"/>
                <a:ext cx="1567352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𝑇</m:t>
                      </m:r>
                      <m:r>
                        <a:rPr kumimoji="1" lang="en-US" altLang="zh-CN" sz="32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=</m:t>
                      </m:r>
                      <m:r>
                        <a:rPr kumimoji="1" lang="en-US" altLang="zh-CN" sz="3200" b="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𝜆</m:t>
                      </m:r>
                      <m:r>
                        <a:rPr kumimoji="1" lang="en-US" altLang="zh-CN" sz="3200" b="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/</m:t>
                      </m:r>
                      <m:r>
                        <a:rPr kumimoji="1" lang="en-US" altLang="zh-CN" sz="3200" b="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𝑢</m:t>
                      </m:r>
                    </m:oMath>
                  </m:oMathPara>
                </a14:m>
                <a:endParaRPr kumimoji="1" lang="zh-CN" alt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9118" y="1640015"/>
                <a:ext cx="1567352" cy="492443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/>
              <p:cNvSpPr txBox="1"/>
              <p:nvPr/>
            </p:nvSpPr>
            <p:spPr>
              <a:xfrm>
                <a:off x="5183274" y="2211385"/>
                <a:ext cx="1899814" cy="92519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𝜈</m:t>
                      </m:r>
                      <m:r>
                        <a:rPr kumimoji="1" lang="en-US" altLang="zh-CN" sz="3200" b="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CN" sz="3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zh-CN" sz="3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𝑇</m:t>
                          </m:r>
                        </m:den>
                      </m:f>
                      <m:r>
                        <a:rPr kumimoji="1" lang="en-US" altLang="zh-CN" sz="3200" b="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CN" sz="3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𝑢</m:t>
                          </m:r>
                        </m:num>
                        <m:den>
                          <m:r>
                            <a:rPr kumimoji="1" lang="en-US" altLang="zh-CN" sz="3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𝜆</m:t>
                          </m:r>
                        </m:den>
                      </m:f>
                    </m:oMath>
                  </m:oMathPara>
                </a14:m>
                <a:endParaRPr kumimoji="1" lang="zh-CN" alt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文本框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3274" y="2211385"/>
                <a:ext cx="1899814" cy="925190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文本框 12"/>
          <p:cNvSpPr txBox="1"/>
          <p:nvPr/>
        </p:nvSpPr>
        <p:spPr>
          <a:xfrm>
            <a:off x="1001682" y="3250089"/>
            <a:ext cx="1023870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 smtClean="0">
                <a:solidFill>
                  <a:srgbClr val="0000FF"/>
                </a:solidFill>
                <a:latin typeface="SimHei" charset="-122"/>
                <a:ea typeface="SimHei" charset="-122"/>
                <a:cs typeface="SimHei" charset="-122"/>
              </a:rPr>
              <a:t>频率的物理意义：</a:t>
            </a:r>
            <a:r>
              <a:rPr lang="zh-CN" altLang="en-US" sz="3200" b="1" dirty="0" smtClean="0">
                <a:latin typeface="SimHei" charset="-122"/>
                <a:ea typeface="SimHei" charset="-122"/>
                <a:cs typeface="SimHei" charset="-122"/>
              </a:rPr>
              <a:t>单位时间内，波前进的距离中包含的</a:t>
            </a:r>
            <a:endParaRPr lang="en-US" altLang="zh-CN" sz="3200" b="1" dirty="0" smtClean="0">
              <a:latin typeface="SimHei" charset="-122"/>
              <a:ea typeface="SimHei" charset="-122"/>
              <a:cs typeface="SimHei" charset="-122"/>
            </a:endParaRPr>
          </a:p>
          <a:p>
            <a:r>
              <a:rPr lang="zh-CN" altLang="en-US" sz="3200" b="1" dirty="0" smtClean="0">
                <a:latin typeface="SimHei" charset="-122"/>
                <a:ea typeface="SimHei" charset="-122"/>
                <a:cs typeface="SimHei" charset="-122"/>
              </a:rPr>
              <a:t>                完整波长的数目。</a:t>
            </a:r>
            <a:endParaRPr lang="en-US" altLang="zh-CN" sz="3200" b="1" dirty="0" smtClean="0">
              <a:latin typeface="SimHei" charset="-122"/>
              <a:ea typeface="SimHei" charset="-122"/>
              <a:cs typeface="SimHei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86824" y="788065"/>
            <a:ext cx="4023244" cy="1370140"/>
          </a:xfrm>
          <a:prstGeom prst="rect">
            <a:avLst/>
          </a:prstGeom>
        </p:spPr>
      </p:pic>
      <p:cxnSp>
        <p:nvCxnSpPr>
          <p:cNvPr id="15" name="直线连接符 14"/>
          <p:cNvCxnSpPr/>
          <p:nvPr/>
        </p:nvCxnSpPr>
        <p:spPr>
          <a:xfrm>
            <a:off x="6368231" y="1491448"/>
            <a:ext cx="4680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线箭头连接符 15"/>
          <p:cNvCxnSpPr/>
          <p:nvPr/>
        </p:nvCxnSpPr>
        <p:spPr>
          <a:xfrm>
            <a:off x="10188634" y="1857207"/>
            <a:ext cx="873665" cy="0"/>
          </a:xfrm>
          <a:prstGeom prst="straightConnector1">
            <a:avLst/>
          </a:prstGeom>
          <a:ln w="50800">
            <a:solidFill>
              <a:srgbClr val="FF000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/>
              <p:cNvSpPr txBox="1"/>
              <p:nvPr/>
            </p:nvSpPr>
            <p:spPr>
              <a:xfrm>
                <a:off x="10416822" y="1905952"/>
                <a:ext cx="33021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kumimoji="1" lang="zh-CN" altLang="en-US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zh-CN" sz="2800" b="1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𝒖</m:t>
                          </m:r>
                        </m:e>
                      </m:acc>
                    </m:oMath>
                  </m:oMathPara>
                </a14:m>
                <a:endParaRPr kumimoji="1"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7" name="文本框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16822" y="1905952"/>
                <a:ext cx="330219" cy="430887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直线连接符 17"/>
          <p:cNvCxnSpPr/>
          <p:nvPr/>
        </p:nvCxnSpPr>
        <p:spPr>
          <a:xfrm flipV="1">
            <a:off x="8070456" y="468124"/>
            <a:ext cx="0" cy="28800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线连接符 18"/>
          <p:cNvCxnSpPr/>
          <p:nvPr/>
        </p:nvCxnSpPr>
        <p:spPr>
          <a:xfrm flipV="1">
            <a:off x="10065725" y="468124"/>
            <a:ext cx="0" cy="28800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线箭头连接符 19"/>
          <p:cNvCxnSpPr/>
          <p:nvPr/>
        </p:nvCxnSpPr>
        <p:spPr>
          <a:xfrm>
            <a:off x="8098592" y="612124"/>
            <a:ext cx="1967133" cy="0"/>
          </a:xfrm>
          <a:prstGeom prst="straightConnector1">
            <a:avLst/>
          </a:prstGeom>
          <a:ln w="38100">
            <a:solidFill>
              <a:srgbClr val="0066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/>
              <p:cNvSpPr txBox="1"/>
              <p:nvPr/>
            </p:nvSpPr>
            <p:spPr>
              <a:xfrm>
                <a:off x="8959946" y="393987"/>
                <a:ext cx="301365" cy="43088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CN" altLang="en-US" sz="2800" b="1" i="1" smtClean="0">
                          <a:solidFill>
                            <a:srgbClr val="0066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𝝀</m:t>
                      </m:r>
                    </m:oMath>
                  </m:oMathPara>
                </a14:m>
                <a:endParaRPr kumimoji="1" lang="zh-CN" altLang="en-US" b="1" dirty="0">
                  <a:solidFill>
                    <a:srgbClr val="006600"/>
                  </a:solidFill>
                </a:endParaRPr>
              </a:p>
            </p:txBody>
          </p:sp>
        </mc:Choice>
        <mc:Fallback xmlns="">
          <p:sp>
            <p:nvSpPr>
              <p:cNvPr id="21" name="文本框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9946" y="393987"/>
                <a:ext cx="301365" cy="430887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69512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7813" y="2104152"/>
            <a:ext cx="3524511" cy="165192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440052" y="327174"/>
            <a:ext cx="28520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 smtClean="0">
                <a:solidFill>
                  <a:srgbClr val="7030A0"/>
                </a:solidFill>
                <a:latin typeface="SimHei" charset="-122"/>
                <a:ea typeface="SimHei" charset="-122"/>
                <a:cs typeface="SimHei" charset="-122"/>
              </a:rPr>
              <a:t>二 平面简谐波</a:t>
            </a:r>
            <a:endParaRPr lang="zh-CN" altLang="en-US" sz="3200" b="1" dirty="0">
              <a:solidFill>
                <a:srgbClr val="7030A0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40051" y="911949"/>
            <a:ext cx="88024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 smtClean="0">
                <a:solidFill>
                  <a:srgbClr val="C00000"/>
                </a:solidFill>
                <a:latin typeface="SimHei" charset="-122"/>
                <a:ea typeface="SimHei" charset="-122"/>
                <a:cs typeface="SimHei" charset="-122"/>
              </a:rPr>
              <a:t>媒质中各质点都作谐振动并且向一个方向传播。</a:t>
            </a:r>
            <a:endParaRPr lang="zh-CN" altLang="en-US" sz="3200" b="1" dirty="0">
              <a:solidFill>
                <a:srgbClr val="C00000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40051" y="1496724"/>
            <a:ext cx="32624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 smtClean="0">
                <a:solidFill>
                  <a:srgbClr val="7030A0"/>
                </a:solidFill>
                <a:latin typeface="SimHei" charset="-122"/>
                <a:ea typeface="SimHei" charset="-122"/>
                <a:cs typeface="SimHei" charset="-122"/>
              </a:rPr>
              <a:t>1.</a:t>
            </a:r>
            <a:r>
              <a:rPr lang="zh-CN" altLang="en-US" sz="3200" b="1" dirty="0" smtClean="0">
                <a:solidFill>
                  <a:srgbClr val="7030A0"/>
                </a:solidFill>
                <a:latin typeface="SimHei" charset="-122"/>
                <a:ea typeface="SimHei" charset="-122"/>
                <a:cs typeface="SimHei" charset="-122"/>
              </a:rPr>
              <a:t> 波函数的概念</a:t>
            </a:r>
            <a:endParaRPr lang="zh-CN" altLang="en-US" sz="3200" b="1" dirty="0">
              <a:solidFill>
                <a:srgbClr val="7030A0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40051" y="2081499"/>
            <a:ext cx="634019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 smtClean="0">
                <a:solidFill>
                  <a:srgbClr val="0000FF"/>
                </a:solidFill>
                <a:latin typeface="SimHei" charset="-122"/>
                <a:ea typeface="SimHei" charset="-122"/>
                <a:cs typeface="SimHei" charset="-122"/>
              </a:rPr>
              <a:t>描述任意时刻，任意点的振动状态</a:t>
            </a:r>
            <a:endParaRPr lang="en-US" altLang="zh-CN" sz="3200" b="1" dirty="0" smtClean="0">
              <a:solidFill>
                <a:srgbClr val="0000FF"/>
              </a:solidFill>
              <a:latin typeface="SimHei" charset="-122"/>
              <a:ea typeface="SimHei" charset="-122"/>
              <a:cs typeface="SimHei" charset="-122"/>
            </a:endParaRPr>
          </a:p>
          <a:p>
            <a:r>
              <a:rPr lang="zh-CN" altLang="en-US" sz="3200" b="1" dirty="0" smtClean="0">
                <a:solidFill>
                  <a:srgbClr val="0000FF"/>
                </a:solidFill>
                <a:latin typeface="SimHei" charset="-122"/>
                <a:ea typeface="SimHei" charset="-122"/>
                <a:cs typeface="SimHei" charset="-122"/>
              </a:rPr>
              <a:t>的函数，被称为波函数。</a:t>
            </a:r>
            <a:endParaRPr lang="zh-CN" altLang="en-US" sz="3200" b="1" dirty="0">
              <a:solidFill>
                <a:srgbClr val="0000FF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440050" y="3158717"/>
                <a:ext cx="5820824" cy="10772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3200" b="1" dirty="0" smtClean="0">
                    <a:latin typeface="SimHei" charset="-122"/>
                    <a:ea typeface="SimHei" charset="-122"/>
                    <a:cs typeface="SimHei" charset="-122"/>
                  </a:rPr>
                  <a:t>设一简谐波波源在原点</a:t>
                </a:r>
                <a14:m>
                  <m:oMath xmlns:m="http://schemas.openxmlformats.org/officeDocument/2006/math">
                    <m:r>
                      <a:rPr lang="en-US" altLang="zh-CN" sz="3200" b="1" i="1" smtClean="0">
                        <a:latin typeface="Cambria Math" charset="0"/>
                        <a:ea typeface="SimHei" charset="-122"/>
                        <a:cs typeface="SimHei" charset="-122"/>
                      </a:rPr>
                      <m:t>𝑶</m:t>
                    </m:r>
                  </m:oMath>
                </a14:m>
                <a:r>
                  <a:rPr lang="zh-CN" altLang="en-US" sz="3200" b="1" dirty="0" smtClean="0">
                    <a:latin typeface="SimHei" charset="-122"/>
                    <a:ea typeface="SimHei" charset="-122"/>
                    <a:cs typeface="SimHei" charset="-122"/>
                  </a:rPr>
                  <a:t>处，以</a:t>
                </a:r>
                <a:endParaRPr lang="en-US" altLang="zh-CN" sz="3200" b="1" dirty="0" smtClean="0">
                  <a:latin typeface="SimHei" charset="-122"/>
                  <a:ea typeface="SimHei" charset="-122"/>
                  <a:cs typeface="SimHei" charset="-122"/>
                </a:endParaRPr>
              </a:p>
              <a:p>
                <a:r>
                  <a:rPr lang="zh-CN" altLang="en-US" sz="3200" b="1" dirty="0" smtClean="0">
                    <a:latin typeface="SimHei" charset="-122"/>
                    <a:ea typeface="SimHei" charset="-122"/>
                    <a:cs typeface="SimHei" charset="-122"/>
                  </a:rPr>
                  <a:t>速度</a:t>
                </a:r>
                <a14:m>
                  <m:oMath xmlns:m="http://schemas.openxmlformats.org/officeDocument/2006/math">
                    <m:r>
                      <a:rPr lang="en-US" altLang="zh-CN" sz="3200" b="1" i="1" smtClean="0">
                        <a:latin typeface="Cambria Math" charset="0"/>
                        <a:ea typeface="SimHei" charset="-122"/>
                        <a:cs typeface="SimHei" charset="-122"/>
                      </a:rPr>
                      <m:t>𝒖</m:t>
                    </m:r>
                  </m:oMath>
                </a14:m>
                <a:r>
                  <a:rPr lang="zh-CN" altLang="en-US" sz="3200" b="1" dirty="0" smtClean="0">
                    <a:latin typeface="SimHei" charset="-122"/>
                    <a:ea typeface="SimHei" charset="-122"/>
                    <a:cs typeface="SimHei" charset="-122"/>
                  </a:rPr>
                  <a:t>沿</a:t>
                </a:r>
                <a14:m>
                  <m:oMath xmlns:m="http://schemas.openxmlformats.org/officeDocument/2006/math">
                    <m:r>
                      <a:rPr lang="en-US" altLang="zh-CN" sz="3200" b="1" i="1" dirty="0" smtClean="0">
                        <a:latin typeface="Cambria Math" charset="0"/>
                        <a:ea typeface="SimHei" charset="-122"/>
                        <a:cs typeface="SimHei" charset="-122"/>
                      </a:rPr>
                      <m:t>𝒙</m:t>
                    </m:r>
                  </m:oMath>
                </a14:m>
                <a:r>
                  <a:rPr lang="zh-CN" altLang="en-US" sz="3200" b="1" dirty="0" smtClean="0">
                    <a:latin typeface="SimHei" charset="-122"/>
                    <a:ea typeface="SimHei" charset="-122"/>
                    <a:cs typeface="SimHei" charset="-122"/>
                  </a:rPr>
                  <a:t>轴方向传播。</a:t>
                </a:r>
                <a:endParaRPr lang="zh-CN" altLang="en-US" sz="3200" b="1" dirty="0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050" y="3158717"/>
                <a:ext cx="5820824" cy="1077218"/>
              </a:xfrm>
              <a:prstGeom prst="rect">
                <a:avLst/>
              </a:prstGeom>
              <a:blipFill rotWithShape="0">
                <a:blip r:embed="rId3"/>
                <a:stretch>
                  <a:fillRect l="-2618" t="-9040" r="-2094" b="-1581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直线箭头连接符 6"/>
          <p:cNvCxnSpPr/>
          <p:nvPr/>
        </p:nvCxnSpPr>
        <p:spPr>
          <a:xfrm>
            <a:off x="10167869" y="1939483"/>
            <a:ext cx="873665" cy="0"/>
          </a:xfrm>
          <a:prstGeom prst="straightConnector1">
            <a:avLst/>
          </a:prstGeom>
          <a:ln w="50800">
            <a:solidFill>
              <a:srgbClr val="FF000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/>
              <p:cNvSpPr txBox="1"/>
              <p:nvPr/>
            </p:nvSpPr>
            <p:spPr>
              <a:xfrm>
                <a:off x="10439591" y="1496724"/>
                <a:ext cx="33021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kumimoji="1" lang="zh-CN" altLang="en-US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zh-CN" sz="2800" b="1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𝒖</m:t>
                          </m:r>
                        </m:e>
                      </m:acc>
                    </m:oMath>
                  </m:oMathPara>
                </a14:m>
                <a:endParaRPr kumimoji="1"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9591" y="1496724"/>
                <a:ext cx="330219" cy="43088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直线箭头连接符 8"/>
          <p:cNvCxnSpPr/>
          <p:nvPr/>
        </p:nvCxnSpPr>
        <p:spPr>
          <a:xfrm flipV="1">
            <a:off x="7189814" y="2907837"/>
            <a:ext cx="4320000" cy="0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线箭头连接符 11"/>
          <p:cNvCxnSpPr/>
          <p:nvPr/>
        </p:nvCxnSpPr>
        <p:spPr>
          <a:xfrm flipV="1">
            <a:off x="7184731" y="1745723"/>
            <a:ext cx="0" cy="2304000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/>
              <p:cNvSpPr txBox="1"/>
              <p:nvPr/>
            </p:nvSpPr>
            <p:spPr>
              <a:xfrm>
                <a:off x="6822452" y="2720529"/>
                <a:ext cx="36227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1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𝑶</m:t>
                      </m:r>
                    </m:oMath>
                  </m:oMathPara>
                </a14:m>
                <a:endParaRPr kumimoji="1" lang="zh-CN" altLang="en-US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文本框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2452" y="2720529"/>
                <a:ext cx="362279" cy="430887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/>
              <p:cNvSpPr txBox="1"/>
              <p:nvPr/>
            </p:nvSpPr>
            <p:spPr>
              <a:xfrm>
                <a:off x="11041534" y="2907837"/>
                <a:ext cx="30617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1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𝒙</m:t>
                      </m:r>
                    </m:oMath>
                  </m:oMathPara>
                </a14:m>
                <a:endParaRPr kumimoji="1" lang="zh-CN" altLang="en-US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文本框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41534" y="2907837"/>
                <a:ext cx="306173" cy="430887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/>
              <p:cNvSpPr txBox="1"/>
              <p:nvPr/>
            </p:nvSpPr>
            <p:spPr>
              <a:xfrm>
                <a:off x="7254859" y="1564945"/>
                <a:ext cx="31418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1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𝒚</m:t>
                      </m:r>
                    </m:oMath>
                  </m:oMathPara>
                </a14:m>
                <a:endParaRPr kumimoji="1" lang="zh-CN" altLang="en-US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文本框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4859" y="1564945"/>
                <a:ext cx="314189" cy="430887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文本框 18"/>
          <p:cNvSpPr txBox="1"/>
          <p:nvPr/>
        </p:nvSpPr>
        <p:spPr>
          <a:xfrm>
            <a:off x="440050" y="4235935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 smtClean="0">
                <a:latin typeface="SimHei" charset="-122"/>
                <a:ea typeface="SimHei" charset="-122"/>
                <a:cs typeface="SimHei" charset="-122"/>
              </a:rPr>
              <a:t>波源的振动方程：</a:t>
            </a:r>
            <a:endParaRPr lang="zh-CN" altLang="en-US" sz="3200" b="1" dirty="0">
              <a:latin typeface="SimHei" charset="-122"/>
              <a:ea typeface="SimHei" charset="-122"/>
              <a:cs typeface="SimHei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/>
              <p:cNvSpPr txBox="1"/>
              <p:nvPr/>
            </p:nvSpPr>
            <p:spPr>
              <a:xfrm>
                <a:off x="4191093" y="4264071"/>
                <a:ext cx="2328714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𝑦</m:t>
                      </m:r>
                      <m:r>
                        <a:rPr kumimoji="1" lang="en-US" altLang="zh-CN" sz="32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=</m:t>
                      </m:r>
                      <m:r>
                        <a:rPr kumimoji="1" lang="en-US" altLang="zh-CN" sz="32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𝐴</m:t>
                      </m:r>
                      <m:func>
                        <m:funcPr>
                          <m:ctrlPr>
                            <a:rPr kumimoji="1" lang="en-US" altLang="zh-CN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3200" b="0" i="0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cos</m:t>
                          </m:r>
                        </m:fName>
                        <m:e>
                          <m:r>
                            <a:rPr kumimoji="1" lang="en-US" altLang="zh-CN" sz="3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𝜔</m:t>
                          </m:r>
                          <m:r>
                            <a:rPr kumimoji="1" lang="en-US" altLang="zh-CN" sz="3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𝑡</m:t>
                          </m:r>
                        </m:e>
                      </m:func>
                    </m:oMath>
                  </m:oMathPara>
                </a14:m>
                <a:endParaRPr kumimoji="1" lang="zh-CN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文本框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1093" y="4264071"/>
                <a:ext cx="2328714" cy="492443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椭圆 20"/>
          <p:cNvSpPr/>
          <p:nvPr/>
        </p:nvSpPr>
        <p:spPr>
          <a:xfrm>
            <a:off x="10607487" y="2851724"/>
            <a:ext cx="144000" cy="144000"/>
          </a:xfrm>
          <a:prstGeom prst="ellipse">
            <a:avLst/>
          </a:prstGeom>
          <a:solidFill>
            <a:srgbClr val="CC00CC"/>
          </a:solidFill>
          <a:ln w="254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/>
              <p:cNvSpPr txBox="1"/>
              <p:nvPr/>
            </p:nvSpPr>
            <p:spPr>
              <a:xfrm>
                <a:off x="10478168" y="2999545"/>
                <a:ext cx="34624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1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𝑷</m:t>
                      </m:r>
                    </m:oMath>
                  </m:oMathPara>
                </a14:m>
                <a:endParaRPr kumimoji="1" lang="zh-CN" altLang="en-US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文本框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78168" y="2999545"/>
                <a:ext cx="346249" cy="430887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/>
              <p:cNvSpPr txBox="1"/>
              <p:nvPr/>
            </p:nvSpPr>
            <p:spPr>
              <a:xfrm>
                <a:off x="440050" y="4820710"/>
                <a:ext cx="3576620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3200" b="1" i="1" smtClean="0">
                        <a:latin typeface="Cambria Math" charset="0"/>
                        <a:ea typeface="SimHei" charset="-122"/>
                        <a:cs typeface="SimHei" charset="-122"/>
                      </a:rPr>
                      <m:t>𝒙</m:t>
                    </m:r>
                  </m:oMath>
                </a14:m>
                <a:r>
                  <a:rPr lang="zh-CN" altLang="en-US" sz="3200" b="1" dirty="0" smtClean="0">
                    <a:latin typeface="SimHei" charset="-122"/>
                    <a:ea typeface="SimHei" charset="-122"/>
                    <a:cs typeface="SimHei" charset="-122"/>
                  </a:rPr>
                  <a:t>轴上任意一点</a:t>
                </a:r>
                <a14:m>
                  <m:oMath xmlns:m="http://schemas.openxmlformats.org/officeDocument/2006/math">
                    <m:r>
                      <a:rPr lang="en-US" altLang="zh-CN" sz="3200" b="1" i="1" smtClean="0">
                        <a:latin typeface="Cambria Math" charset="0"/>
                        <a:ea typeface="SimHei" charset="-122"/>
                        <a:cs typeface="SimHei" charset="-122"/>
                      </a:rPr>
                      <m:t>𝑷</m:t>
                    </m:r>
                  </m:oMath>
                </a14:m>
                <a:r>
                  <a:rPr lang="zh-CN" altLang="en-US" sz="3200" b="1" dirty="0" smtClean="0">
                    <a:latin typeface="SimHei" charset="-122"/>
                    <a:ea typeface="SimHei" charset="-122"/>
                    <a:cs typeface="SimHei" charset="-122"/>
                  </a:rPr>
                  <a:t>：</a:t>
                </a:r>
                <a:endParaRPr lang="zh-CN" altLang="en-US" sz="3200" b="1" dirty="0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23" name="文本框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050" y="4820710"/>
                <a:ext cx="3576620" cy="584775"/>
              </a:xfrm>
              <a:prstGeom prst="rect">
                <a:avLst/>
              </a:prstGeom>
              <a:blipFill rotWithShape="0">
                <a:blip r:embed="rId10"/>
                <a:stretch>
                  <a:fillRect t="-16667" r="-3918" b="-302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/>
              <p:cNvSpPr txBox="1"/>
              <p:nvPr/>
            </p:nvSpPr>
            <p:spPr>
              <a:xfrm>
                <a:off x="3835333" y="4820709"/>
                <a:ext cx="5711820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3200" b="1" dirty="0" smtClean="0">
                    <a:latin typeface="SimHei" charset="-122"/>
                    <a:ea typeface="SimHei" charset="-122"/>
                    <a:cs typeface="SimHei" charset="-122"/>
                  </a:rPr>
                  <a:t>重复</a:t>
                </a:r>
                <a14:m>
                  <m:oMath xmlns:m="http://schemas.openxmlformats.org/officeDocument/2006/math">
                    <m:r>
                      <a:rPr lang="en-US" altLang="zh-CN" sz="3200" b="1" i="1">
                        <a:latin typeface="Cambria Math" charset="0"/>
                        <a:ea typeface="SimHei" charset="-122"/>
                        <a:cs typeface="SimHei" charset="-122"/>
                      </a:rPr>
                      <m:t>𝑶</m:t>
                    </m:r>
                  </m:oMath>
                </a14:m>
                <a:r>
                  <a:rPr lang="zh-CN" altLang="en-US" sz="3200" b="1" dirty="0" smtClean="0">
                    <a:latin typeface="SimHei" charset="-122"/>
                    <a:ea typeface="SimHei" charset="-122"/>
                    <a:cs typeface="SimHei" charset="-122"/>
                  </a:rPr>
                  <a:t>点运动，但落后于</a:t>
                </a:r>
                <a14:m>
                  <m:oMath xmlns:m="http://schemas.openxmlformats.org/officeDocument/2006/math">
                    <m:r>
                      <a:rPr lang="en-US" altLang="zh-CN" sz="3200" b="1" i="1">
                        <a:latin typeface="Cambria Math" charset="0"/>
                        <a:ea typeface="SimHei" charset="-122"/>
                        <a:cs typeface="SimHei" charset="-122"/>
                      </a:rPr>
                      <m:t>𝑶</m:t>
                    </m:r>
                  </m:oMath>
                </a14:m>
                <a:r>
                  <a:rPr lang="zh-CN" altLang="en-US" sz="3200" b="1" dirty="0" smtClean="0">
                    <a:latin typeface="SimHei" charset="-122"/>
                    <a:ea typeface="SimHei" charset="-122"/>
                    <a:cs typeface="SimHei" charset="-122"/>
                  </a:rPr>
                  <a:t>点。</a:t>
                </a:r>
                <a:endParaRPr lang="zh-CN" altLang="en-US" sz="3200" b="1" dirty="0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24" name="文本框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5333" y="4820709"/>
                <a:ext cx="5711820" cy="584775"/>
              </a:xfrm>
              <a:prstGeom prst="rect">
                <a:avLst/>
              </a:prstGeom>
              <a:blipFill rotWithShape="0">
                <a:blip r:embed="rId11"/>
                <a:stretch>
                  <a:fillRect l="-2668" t="-16667" r="-2134" b="-302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直线连接符 25"/>
          <p:cNvCxnSpPr/>
          <p:nvPr/>
        </p:nvCxnSpPr>
        <p:spPr>
          <a:xfrm flipH="1" flipV="1">
            <a:off x="10697174" y="3387302"/>
            <a:ext cx="0" cy="647431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线箭头连接符 26"/>
          <p:cNvCxnSpPr/>
          <p:nvPr/>
        </p:nvCxnSpPr>
        <p:spPr>
          <a:xfrm>
            <a:off x="7197814" y="3830839"/>
            <a:ext cx="3491999" cy="0"/>
          </a:xfrm>
          <a:prstGeom prst="straightConnector1">
            <a:avLst/>
          </a:prstGeom>
          <a:ln w="38100">
            <a:solidFill>
              <a:srgbClr val="0066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/>
              <p:cNvSpPr txBox="1"/>
              <p:nvPr/>
            </p:nvSpPr>
            <p:spPr>
              <a:xfrm>
                <a:off x="8794407" y="3600405"/>
                <a:ext cx="306174" cy="43088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1" i="1" smtClean="0">
                          <a:solidFill>
                            <a:srgbClr val="0066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𝒙</m:t>
                      </m:r>
                    </m:oMath>
                  </m:oMathPara>
                </a14:m>
                <a:endParaRPr kumimoji="1" lang="zh-CN" altLang="en-US" b="1" dirty="0">
                  <a:solidFill>
                    <a:srgbClr val="006600"/>
                  </a:solidFill>
                </a:endParaRPr>
              </a:p>
            </p:txBody>
          </p:sp>
        </mc:Choice>
        <mc:Fallback xmlns="">
          <p:sp>
            <p:nvSpPr>
              <p:cNvPr id="28" name="文本框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4407" y="3600405"/>
                <a:ext cx="306174" cy="430887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本框 30"/>
              <p:cNvSpPr txBox="1"/>
              <p:nvPr/>
            </p:nvSpPr>
            <p:spPr>
              <a:xfrm>
                <a:off x="440050" y="5405484"/>
                <a:ext cx="5000087" cy="10772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3200" b="1" dirty="0" smtClean="0">
                    <a:latin typeface="SimHei" charset="-122"/>
                    <a:ea typeface="SimHei" charset="-122"/>
                    <a:cs typeface="SimHei" charset="-122"/>
                  </a:rPr>
                  <a:t>而</a:t>
                </a:r>
                <a14:m>
                  <m:oMath xmlns:m="http://schemas.openxmlformats.org/officeDocument/2006/math">
                    <m:r>
                      <a:rPr lang="en-US" altLang="zh-CN" sz="3200" b="1" i="1">
                        <a:latin typeface="Cambria Math" charset="0"/>
                        <a:ea typeface="SimHei" charset="-122"/>
                        <a:cs typeface="SimHei" charset="-122"/>
                      </a:rPr>
                      <m:t>𝑶</m:t>
                    </m:r>
                  </m:oMath>
                </a14:m>
                <a:r>
                  <a:rPr lang="zh-CN" altLang="en-US" sz="3200" b="1" dirty="0" smtClean="0">
                    <a:latin typeface="SimHei" charset="-122"/>
                    <a:ea typeface="SimHei" charset="-122"/>
                    <a:cs typeface="SimHei" charset="-122"/>
                  </a:rPr>
                  <a:t>点的振动需要经过一定</a:t>
                </a:r>
                <a:endParaRPr lang="en-US" altLang="zh-CN" sz="3200" b="1" dirty="0" smtClean="0">
                  <a:latin typeface="SimHei" charset="-122"/>
                  <a:ea typeface="SimHei" charset="-122"/>
                  <a:cs typeface="SimHei" charset="-122"/>
                </a:endParaRPr>
              </a:p>
              <a:p>
                <a:r>
                  <a:rPr lang="zh-CN" altLang="en-US" sz="3200" b="1" dirty="0" smtClean="0">
                    <a:latin typeface="SimHei" charset="-122"/>
                    <a:ea typeface="SimHei" charset="-122"/>
                    <a:cs typeface="SimHei" charset="-122"/>
                  </a:rPr>
                  <a:t>时间</a:t>
                </a:r>
                <a14:m>
                  <m:oMath xmlns:m="http://schemas.openxmlformats.org/officeDocument/2006/math">
                    <m:r>
                      <a:rPr lang="zh-CN" altLang="en-US" sz="3200" b="1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∆</m:t>
                    </m:r>
                    <m:r>
                      <a:rPr lang="en-US" altLang="zh-CN" sz="3200" b="1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𝒕</m:t>
                    </m:r>
                  </m:oMath>
                </a14:m>
                <a:r>
                  <a:rPr lang="zh-CN" altLang="en-US" sz="3200" b="1" dirty="0" smtClean="0">
                    <a:latin typeface="SimHei" charset="-122"/>
                    <a:ea typeface="SimHei" charset="-122"/>
                    <a:cs typeface="SimHei" charset="-122"/>
                  </a:rPr>
                  <a:t>才能传播到</a:t>
                </a:r>
                <a14:m>
                  <m:oMath xmlns:m="http://schemas.openxmlformats.org/officeDocument/2006/math">
                    <m:r>
                      <a:rPr lang="en-US" altLang="zh-CN" sz="3200" b="1" i="1" smtClean="0">
                        <a:latin typeface="Cambria Math" charset="0"/>
                        <a:ea typeface="SimHei" charset="-122"/>
                        <a:cs typeface="SimHei" charset="-122"/>
                      </a:rPr>
                      <m:t>𝑷</m:t>
                    </m:r>
                  </m:oMath>
                </a14:m>
                <a:r>
                  <a:rPr lang="zh-CN" altLang="en-US" sz="3200" b="1" dirty="0" smtClean="0">
                    <a:latin typeface="SimHei" charset="-122"/>
                    <a:ea typeface="SimHei" charset="-122"/>
                    <a:cs typeface="SimHei" charset="-122"/>
                  </a:rPr>
                  <a:t>点</a:t>
                </a:r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：</a:t>
                </a:r>
              </a:p>
            </p:txBody>
          </p:sp>
        </mc:Choice>
        <mc:Fallback xmlns="">
          <p:sp>
            <p:nvSpPr>
              <p:cNvPr id="31" name="文本框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050" y="5405484"/>
                <a:ext cx="5000087" cy="1077218"/>
              </a:xfrm>
              <a:prstGeom prst="rect">
                <a:avLst/>
              </a:prstGeom>
              <a:blipFill rotWithShape="0">
                <a:blip r:embed="rId13"/>
                <a:stretch>
                  <a:fillRect l="-3049" t="-9091" r="-2561" b="-164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本框 31"/>
              <p:cNvSpPr txBox="1"/>
              <p:nvPr/>
            </p:nvSpPr>
            <p:spPr>
              <a:xfrm>
                <a:off x="5826910" y="5525169"/>
                <a:ext cx="1309653" cy="8434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b="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∆</m:t>
                      </m:r>
                      <m:r>
                        <a:rPr kumimoji="1" lang="en-US" altLang="zh-CN" sz="3200" b="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𝑡</m:t>
                      </m:r>
                      <m:r>
                        <a:rPr kumimoji="1" lang="en-US" altLang="zh-CN" sz="3200" b="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CN" sz="3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</m:num>
                        <m:den>
                          <m:r>
                            <a:rPr kumimoji="1" lang="en-US" altLang="zh-CN" sz="3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𝑢</m:t>
                          </m:r>
                        </m:den>
                      </m:f>
                    </m:oMath>
                  </m:oMathPara>
                </a14:m>
                <a:endParaRPr kumimoji="1" lang="zh-CN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" name="文本框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6910" y="5525169"/>
                <a:ext cx="1309653" cy="843436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77097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6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9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2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5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8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9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2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8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8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8" grpId="0"/>
      <p:bldP spid="14" grpId="0"/>
      <p:bldP spid="15" grpId="0"/>
      <p:bldP spid="16" grpId="0"/>
      <p:bldP spid="19" grpId="0"/>
      <p:bldP spid="20" grpId="0"/>
      <p:bldP spid="21" grpId="0" animBg="1"/>
      <p:bldP spid="22" grpId="0"/>
      <p:bldP spid="23" grpId="0"/>
      <p:bldP spid="24" grpId="0"/>
      <p:bldP spid="28" grpId="0" animBg="1"/>
      <p:bldP spid="31" grpId="0"/>
      <p:bldP spid="3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/>
              <p:cNvSpPr txBox="1"/>
              <p:nvPr/>
            </p:nvSpPr>
            <p:spPr>
              <a:xfrm>
                <a:off x="679791" y="356132"/>
                <a:ext cx="433163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3200" b="1" i="1" smtClean="0">
                        <a:latin typeface="Cambria Math" charset="0"/>
                        <a:ea typeface="SimHei" charset="-122"/>
                        <a:cs typeface="SimHei" charset="-122"/>
                      </a:rPr>
                      <m:t>𝑷</m:t>
                    </m:r>
                  </m:oMath>
                </a14:m>
                <a:r>
                  <a:rPr lang="zh-CN" altLang="en-US" sz="3200" b="1" dirty="0" smtClean="0">
                    <a:latin typeface="SimHei" charset="-122"/>
                    <a:ea typeface="SimHei" charset="-122"/>
                    <a:cs typeface="SimHei" charset="-122"/>
                  </a:rPr>
                  <a:t>点在</a:t>
                </a:r>
                <a14:m>
                  <m:oMath xmlns:m="http://schemas.openxmlformats.org/officeDocument/2006/math">
                    <m:r>
                      <a:rPr lang="en-US" altLang="zh-CN" sz="3200" b="1" i="1" smtClean="0">
                        <a:solidFill>
                          <a:srgbClr val="FF000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𝒕</m:t>
                    </m:r>
                  </m:oMath>
                </a14:m>
                <a:r>
                  <a:rPr lang="zh-CN" altLang="en-US" sz="3200" b="1" dirty="0" smtClean="0">
                    <a:latin typeface="SimHei" charset="-122"/>
                    <a:ea typeface="SimHei" charset="-122"/>
                    <a:cs typeface="SimHei" charset="-122"/>
                  </a:rPr>
                  <a:t>时刻的振动状态</a:t>
                </a:r>
                <a:endParaRPr lang="zh-CN" altLang="en-US" sz="3200" b="1" dirty="0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791" y="356132"/>
                <a:ext cx="4331635" cy="584775"/>
              </a:xfrm>
              <a:prstGeom prst="rect">
                <a:avLst/>
              </a:prstGeom>
              <a:blipFill rotWithShape="0">
                <a:blip r:embed="rId2"/>
                <a:stretch>
                  <a:fillRect t="-16667" r="-3099" b="-302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等于 15"/>
          <p:cNvSpPr/>
          <p:nvPr/>
        </p:nvSpPr>
        <p:spPr>
          <a:xfrm>
            <a:off x="2223285" y="1058159"/>
            <a:ext cx="984738" cy="480878"/>
          </a:xfrm>
          <a:prstGeom prst="mathEqual">
            <a:avLst>
              <a:gd name="adj1" fmla="val 25373"/>
              <a:gd name="adj2" fmla="val 2220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/>
              <p:cNvSpPr txBox="1"/>
              <p:nvPr/>
            </p:nvSpPr>
            <p:spPr>
              <a:xfrm>
                <a:off x="679791" y="1632332"/>
                <a:ext cx="5033366" cy="7491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3200" b="1" i="1" smtClean="0">
                        <a:latin typeface="Cambria Math" charset="0"/>
                        <a:ea typeface="SimHei" charset="-122"/>
                        <a:cs typeface="SimHei" charset="-122"/>
                      </a:rPr>
                      <m:t>𝑶</m:t>
                    </m:r>
                  </m:oMath>
                </a14:m>
                <a:r>
                  <a:rPr lang="zh-CN" altLang="en-US" sz="3200" b="1" dirty="0" smtClean="0">
                    <a:latin typeface="SimHei" charset="-122"/>
                    <a:ea typeface="SimHei" charset="-122"/>
                    <a:cs typeface="SimHei" charset="-122"/>
                  </a:rPr>
                  <a:t>点在</a:t>
                </a:r>
                <a14:m>
                  <m:oMath xmlns:m="http://schemas.openxmlformats.org/officeDocument/2006/math">
                    <m:r>
                      <a:rPr lang="en-US" altLang="zh-CN" sz="3200" b="1" i="1" smtClean="0">
                        <a:solidFill>
                          <a:srgbClr val="FF000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𝒕</m:t>
                    </m:r>
                    <m:r>
                      <a:rPr lang="en-US" altLang="zh-CN" sz="3200" b="1" i="1" smtClean="0">
                        <a:solidFill>
                          <a:srgbClr val="FF000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−</m:t>
                    </m:r>
                    <m:f>
                      <m:fPr>
                        <m:ctrlPr>
                          <a:rPr lang="en-US" altLang="zh-CN" sz="3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SimHei" charset="-122"/>
                            <a:cs typeface="SimHei" charset="-122"/>
                          </a:rPr>
                        </m:ctrlPr>
                      </m:fPr>
                      <m:num>
                        <m:r>
                          <a:rPr lang="en-US" altLang="zh-CN" sz="3200" b="1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SimHei" charset="-122"/>
                            <a:cs typeface="SimHei" charset="-122"/>
                          </a:rPr>
                          <m:t>𝒙</m:t>
                        </m:r>
                      </m:num>
                      <m:den>
                        <m:r>
                          <a:rPr lang="en-US" altLang="zh-CN" sz="3200" b="1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SimHei" charset="-122"/>
                            <a:cs typeface="SimHei" charset="-122"/>
                          </a:rPr>
                          <m:t>𝒖</m:t>
                        </m:r>
                      </m:den>
                    </m:f>
                  </m:oMath>
                </a14:m>
                <a:r>
                  <a:rPr lang="zh-CN" altLang="en-US" sz="3200" b="1" dirty="0" smtClean="0">
                    <a:latin typeface="SimHei" charset="-122"/>
                    <a:ea typeface="SimHei" charset="-122"/>
                    <a:cs typeface="SimHei" charset="-122"/>
                  </a:rPr>
                  <a:t>时刻的振动状态</a:t>
                </a:r>
                <a:endParaRPr lang="zh-CN" altLang="en-US" sz="3200" b="1" dirty="0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17" name="文本框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791" y="1632332"/>
                <a:ext cx="5033366" cy="749116"/>
              </a:xfrm>
              <a:prstGeom prst="rect">
                <a:avLst/>
              </a:prstGeom>
              <a:blipFill rotWithShape="0">
                <a:blip r:embed="rId10"/>
                <a:stretch>
                  <a:fillRect t="-7317" r="-2545" b="-73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/>
              <p:cNvSpPr txBox="1"/>
              <p:nvPr/>
            </p:nvSpPr>
            <p:spPr>
              <a:xfrm>
                <a:off x="1248566" y="2475585"/>
                <a:ext cx="433163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3200" b="1" i="1" smtClean="0">
                        <a:solidFill>
                          <a:srgbClr val="C0000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𝑷</m:t>
                    </m:r>
                  </m:oMath>
                </a14:m>
                <a:r>
                  <a:rPr lang="zh-CN" altLang="en-US" sz="3200" b="1" dirty="0" smtClean="0">
                    <a:solidFill>
                      <a:srgbClr val="C00000"/>
                    </a:solidFill>
                    <a:latin typeface="SimHei" charset="-122"/>
                    <a:ea typeface="SimHei" charset="-122"/>
                    <a:cs typeface="SimHei" charset="-122"/>
                  </a:rPr>
                  <a:t>点在</a:t>
                </a:r>
                <a14:m>
                  <m:oMath xmlns:m="http://schemas.openxmlformats.org/officeDocument/2006/math">
                    <m:r>
                      <a:rPr lang="en-US" altLang="zh-CN" sz="3200" b="1" i="1" smtClean="0">
                        <a:solidFill>
                          <a:srgbClr val="C0000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𝒕</m:t>
                    </m:r>
                  </m:oMath>
                </a14:m>
                <a:r>
                  <a:rPr lang="zh-CN" altLang="en-US" sz="3200" b="1" dirty="0" smtClean="0">
                    <a:solidFill>
                      <a:srgbClr val="C00000"/>
                    </a:solidFill>
                    <a:latin typeface="SimHei" charset="-122"/>
                    <a:ea typeface="SimHei" charset="-122"/>
                    <a:cs typeface="SimHei" charset="-122"/>
                  </a:rPr>
                  <a:t>时刻的振动状态</a:t>
                </a:r>
                <a:endParaRPr lang="zh-CN" altLang="en-US" sz="3200" b="1" dirty="0">
                  <a:solidFill>
                    <a:srgbClr val="C00000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18" name="文本框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8566" y="2475585"/>
                <a:ext cx="4331635" cy="584775"/>
              </a:xfrm>
              <a:prstGeom prst="rect">
                <a:avLst/>
              </a:prstGeom>
              <a:blipFill rotWithShape="0">
                <a:blip r:embed="rId11"/>
                <a:stretch>
                  <a:fillRect t="-16667" r="-3099" b="-302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/>
              <p:cNvSpPr txBox="1"/>
              <p:nvPr/>
            </p:nvSpPr>
            <p:spPr>
              <a:xfrm>
                <a:off x="675712" y="2405178"/>
                <a:ext cx="522579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4800" b="1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∴</m:t>
                      </m:r>
                    </m:oMath>
                  </m:oMathPara>
                </a14:m>
                <a:endParaRPr kumimoji="1" lang="zh-CN" altLang="en-US" sz="36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文本框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712" y="2405178"/>
                <a:ext cx="522579" cy="738664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/>
              <p:cNvSpPr txBox="1"/>
              <p:nvPr/>
            </p:nvSpPr>
            <p:spPr>
              <a:xfrm>
                <a:off x="1571562" y="3106589"/>
                <a:ext cx="3543214" cy="8434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𝑦</m:t>
                      </m:r>
                      <m:r>
                        <a:rPr kumimoji="1" lang="en-US" altLang="zh-CN" sz="32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=</m:t>
                      </m:r>
                      <m:r>
                        <a:rPr kumimoji="1" lang="en-US" altLang="zh-CN" sz="32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𝐴</m:t>
                      </m:r>
                      <m:func>
                        <m:funcPr>
                          <m:ctrlPr>
                            <a:rPr kumimoji="1" lang="en-US" altLang="zh-CN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3200" b="0" i="0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cos</m:t>
                          </m:r>
                        </m:fName>
                        <m:e>
                          <m:r>
                            <a:rPr kumimoji="1" lang="en-US" altLang="zh-CN" sz="3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𝜔</m:t>
                          </m:r>
                          <m:d>
                            <m:dPr>
                              <m:ctrlPr>
                                <a:rPr kumimoji="1" lang="mr-IN" altLang="zh-CN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32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𝑡</m:t>
                              </m:r>
                              <m:r>
                                <a:rPr kumimoji="1" lang="en-US" altLang="zh-CN" sz="32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kumimoji="1" lang="en-US" altLang="zh-CN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zh-CN" sz="3200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num>
                                <m:den>
                                  <m:r>
                                    <a:rPr kumimoji="1" lang="en-US" altLang="zh-CN" sz="3200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𝑢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kumimoji="1" lang="zh-CN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文本框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1562" y="3106589"/>
                <a:ext cx="3543214" cy="843436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文本框 20"/>
          <p:cNvSpPr txBox="1"/>
          <p:nvPr/>
        </p:nvSpPr>
        <p:spPr>
          <a:xfrm>
            <a:off x="5580201" y="3213008"/>
            <a:ext cx="40831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 smtClean="0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---</a:t>
            </a:r>
            <a:r>
              <a:rPr lang="zh-CN" altLang="en-US" sz="3200" b="1" dirty="0" smtClean="0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平面简谐波波函数</a:t>
            </a:r>
            <a:endParaRPr lang="zh-CN" altLang="en-US" sz="3200" b="1" dirty="0">
              <a:solidFill>
                <a:srgbClr val="FF0000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675712" y="3991781"/>
            <a:ext cx="88024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 smtClean="0">
                <a:latin typeface="SimHei" charset="-122"/>
                <a:ea typeface="SimHei" charset="-122"/>
                <a:cs typeface="SimHei" charset="-122"/>
              </a:rPr>
              <a:t>波函数反映的是任何时刻任何位置的运动状态。</a:t>
            </a:r>
            <a:endParaRPr lang="zh-CN" altLang="en-US" sz="3200" b="1" dirty="0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675712" y="4631242"/>
            <a:ext cx="67505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 smtClean="0">
                <a:latin typeface="SimHei" charset="-122"/>
                <a:ea typeface="SimHei" charset="-122"/>
                <a:cs typeface="SimHei" charset="-122"/>
              </a:rPr>
              <a:t>波传播的是</a:t>
            </a:r>
            <a:r>
              <a:rPr lang="zh-CN" altLang="en-US" sz="3200" b="1" dirty="0" smtClean="0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波源</a:t>
            </a:r>
            <a:r>
              <a:rPr lang="zh-CN" altLang="en-US" sz="3200" b="1" dirty="0" smtClean="0">
                <a:latin typeface="SimHei" charset="-122"/>
                <a:ea typeface="SimHei" charset="-122"/>
                <a:cs typeface="SimHei" charset="-122"/>
              </a:rPr>
              <a:t>处质点的</a:t>
            </a:r>
            <a:r>
              <a:rPr lang="zh-CN" altLang="en-US" sz="3200" b="1" dirty="0" smtClean="0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振动状态</a:t>
            </a:r>
            <a:r>
              <a:rPr lang="zh-CN" altLang="en-US" sz="3200" b="1" dirty="0" smtClean="0">
                <a:latin typeface="SimHei" charset="-122"/>
                <a:ea typeface="SimHei" charset="-122"/>
                <a:cs typeface="SimHei" charset="-122"/>
              </a:rPr>
              <a:t>。</a:t>
            </a:r>
            <a:endParaRPr lang="zh-CN" altLang="en-US" sz="3200" b="1" dirty="0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7313418" y="4615742"/>
            <a:ext cx="36728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 smtClean="0">
                <a:latin typeface="SimHei" charset="-122"/>
                <a:ea typeface="SimHei" charset="-122"/>
                <a:cs typeface="SimHei" charset="-122"/>
              </a:rPr>
              <a:t>---</a:t>
            </a:r>
            <a:r>
              <a:rPr lang="zh-CN" altLang="en-US" sz="3200" b="1" dirty="0" smtClean="0">
                <a:latin typeface="SimHei" charset="-122"/>
                <a:ea typeface="SimHei" charset="-122"/>
                <a:cs typeface="SimHei" charset="-122"/>
              </a:rPr>
              <a:t>传播波源的</a:t>
            </a:r>
            <a:r>
              <a:rPr lang="zh-CN" altLang="en-US" sz="3200" b="1" dirty="0" smtClean="0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相位</a:t>
            </a:r>
            <a:endParaRPr lang="zh-CN" altLang="en-US" sz="3200" b="1" dirty="0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1967793" y="5261665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 smtClean="0">
                <a:solidFill>
                  <a:srgbClr val="0000FF"/>
                </a:solidFill>
                <a:latin typeface="SimHei" charset="-122"/>
                <a:ea typeface="SimHei" charset="-122"/>
                <a:cs typeface="SimHei" charset="-122"/>
              </a:rPr>
              <a:t>波速</a:t>
            </a:r>
            <a:endParaRPr lang="zh-CN" altLang="en-US" sz="3200" b="1" dirty="0">
              <a:solidFill>
                <a:srgbClr val="0000FF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3373155" y="5261664"/>
            <a:ext cx="30572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 smtClean="0">
                <a:latin typeface="SimHei" charset="-122"/>
                <a:ea typeface="SimHei" charset="-122"/>
                <a:cs typeface="SimHei" charset="-122"/>
              </a:rPr>
              <a:t>相位传播的速度</a:t>
            </a:r>
            <a:endParaRPr lang="zh-CN" altLang="en-US" sz="3200" b="1" dirty="0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6889854" y="5261663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 smtClean="0">
                <a:solidFill>
                  <a:srgbClr val="CC00CC"/>
                </a:solidFill>
                <a:latin typeface="SimHei" charset="-122"/>
                <a:ea typeface="SimHei" charset="-122"/>
                <a:cs typeface="SimHei" charset="-122"/>
              </a:rPr>
              <a:t>相速</a:t>
            </a:r>
            <a:endParaRPr lang="zh-CN" altLang="en-US" sz="3200" b="1" dirty="0">
              <a:solidFill>
                <a:srgbClr val="CC00CC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28" name="等于 27"/>
          <p:cNvSpPr/>
          <p:nvPr/>
        </p:nvSpPr>
        <p:spPr>
          <a:xfrm>
            <a:off x="2985546" y="5467440"/>
            <a:ext cx="379829" cy="251398"/>
          </a:xfrm>
          <a:prstGeom prst="mathEqual">
            <a:avLst>
              <a:gd name="adj1" fmla="val 25373"/>
              <a:gd name="adj2" fmla="val 2220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29" name="等于 28"/>
          <p:cNvSpPr/>
          <p:nvPr/>
        </p:nvSpPr>
        <p:spPr>
          <a:xfrm>
            <a:off x="6457922" y="5451025"/>
            <a:ext cx="379829" cy="251398"/>
          </a:xfrm>
          <a:prstGeom prst="mathEqual">
            <a:avLst>
              <a:gd name="adj1" fmla="val 25373"/>
              <a:gd name="adj2" fmla="val 2220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本框 29"/>
              <p:cNvSpPr txBox="1"/>
              <p:nvPr/>
            </p:nvSpPr>
            <p:spPr>
              <a:xfrm>
                <a:off x="675712" y="5860505"/>
                <a:ext cx="651332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3200" b="1" i="1" smtClean="0">
                        <a:latin typeface="Cambria Math" charset="0"/>
                        <a:ea typeface="SimHei" charset="-122"/>
                        <a:cs typeface="SimHei" charset="-122"/>
                      </a:rPr>
                      <m:t>𝑷</m:t>
                    </m:r>
                  </m:oMath>
                </a14:m>
                <a:r>
                  <a:rPr lang="zh-CN" altLang="en-US" sz="3200" b="1" dirty="0" smtClean="0">
                    <a:latin typeface="SimHei" charset="-122"/>
                    <a:ea typeface="SimHei" charset="-122"/>
                    <a:cs typeface="SimHei" charset="-122"/>
                  </a:rPr>
                  <a:t>点的相位总是落后于</a:t>
                </a:r>
                <a14:m>
                  <m:oMath xmlns:m="http://schemas.openxmlformats.org/officeDocument/2006/math">
                    <m:r>
                      <a:rPr lang="en-US" altLang="zh-CN" sz="3200" b="1" i="1" smtClean="0">
                        <a:latin typeface="Cambria Math" charset="0"/>
                        <a:ea typeface="SimHei" charset="-122"/>
                        <a:cs typeface="SimHei" charset="-122"/>
                      </a:rPr>
                      <m:t>𝑶</m:t>
                    </m:r>
                  </m:oMath>
                </a14:m>
                <a:r>
                  <a:rPr lang="zh-CN" altLang="en-US" sz="3200" b="1" dirty="0" smtClean="0">
                    <a:latin typeface="SimHei" charset="-122"/>
                    <a:ea typeface="SimHei" charset="-122"/>
                    <a:cs typeface="SimHei" charset="-122"/>
                  </a:rPr>
                  <a:t>点的相位。</a:t>
                </a:r>
                <a:endParaRPr lang="zh-CN" altLang="en-US" sz="3200" b="1" dirty="0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30" name="文本框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712" y="5860505"/>
                <a:ext cx="6513322" cy="584775"/>
              </a:xfrm>
              <a:prstGeom prst="rect">
                <a:avLst/>
              </a:prstGeom>
              <a:blipFill rotWithShape="0">
                <a:blip r:embed="rId14"/>
                <a:stretch>
                  <a:fillRect t="-16667" r="-1685" b="-302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1" name="图片 30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771223" y="1097806"/>
            <a:ext cx="3524511" cy="1651920"/>
          </a:xfrm>
          <a:prstGeom prst="rect">
            <a:avLst/>
          </a:prstGeom>
        </p:spPr>
      </p:pic>
      <p:cxnSp>
        <p:nvCxnSpPr>
          <p:cNvPr id="32" name="直线箭头连接符 31"/>
          <p:cNvCxnSpPr/>
          <p:nvPr/>
        </p:nvCxnSpPr>
        <p:spPr>
          <a:xfrm>
            <a:off x="9741279" y="933137"/>
            <a:ext cx="873665" cy="0"/>
          </a:xfrm>
          <a:prstGeom prst="straightConnector1">
            <a:avLst/>
          </a:prstGeom>
          <a:ln w="50800">
            <a:solidFill>
              <a:srgbClr val="FF000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本框 32"/>
              <p:cNvSpPr txBox="1"/>
              <p:nvPr/>
            </p:nvSpPr>
            <p:spPr>
              <a:xfrm>
                <a:off x="10013001" y="490378"/>
                <a:ext cx="33021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kumimoji="1" lang="zh-CN" altLang="en-US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zh-CN" sz="2800" b="1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𝒖</m:t>
                          </m:r>
                        </m:e>
                      </m:acc>
                    </m:oMath>
                  </m:oMathPara>
                </a14:m>
                <a:endParaRPr kumimoji="1"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3" name="文本框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3001" y="490378"/>
                <a:ext cx="330219" cy="430887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直线箭头连接符 33"/>
          <p:cNvCxnSpPr/>
          <p:nvPr/>
        </p:nvCxnSpPr>
        <p:spPr>
          <a:xfrm flipV="1">
            <a:off x="6763224" y="1901491"/>
            <a:ext cx="4320000" cy="0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线箭头连接符 34"/>
          <p:cNvCxnSpPr/>
          <p:nvPr/>
        </p:nvCxnSpPr>
        <p:spPr>
          <a:xfrm flipV="1">
            <a:off x="6758141" y="739377"/>
            <a:ext cx="0" cy="2304000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本框 35"/>
              <p:cNvSpPr txBox="1"/>
              <p:nvPr/>
            </p:nvSpPr>
            <p:spPr>
              <a:xfrm>
                <a:off x="6395862" y="1714183"/>
                <a:ext cx="36227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1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𝑶</m:t>
                      </m:r>
                    </m:oMath>
                  </m:oMathPara>
                </a14:m>
                <a:endParaRPr kumimoji="1" lang="zh-CN" altLang="en-US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6" name="文本框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5862" y="1714183"/>
                <a:ext cx="362279" cy="430887"/>
              </a:xfrm>
              <a:prstGeom prst="rect">
                <a:avLst/>
              </a:prstGeom>
              <a:blipFill rotWithShape="0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本框 36"/>
              <p:cNvSpPr txBox="1"/>
              <p:nvPr/>
            </p:nvSpPr>
            <p:spPr>
              <a:xfrm>
                <a:off x="10614944" y="1901491"/>
                <a:ext cx="30617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1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𝒙</m:t>
                      </m:r>
                    </m:oMath>
                  </m:oMathPara>
                </a14:m>
                <a:endParaRPr kumimoji="1" lang="zh-CN" altLang="en-US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7" name="文本框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14944" y="1901491"/>
                <a:ext cx="306173" cy="430887"/>
              </a:xfrm>
              <a:prstGeom prst="rect">
                <a:avLst/>
              </a:prstGeom>
              <a:blipFill rotWithShape="0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本框 37"/>
              <p:cNvSpPr txBox="1"/>
              <p:nvPr/>
            </p:nvSpPr>
            <p:spPr>
              <a:xfrm>
                <a:off x="6828269" y="558599"/>
                <a:ext cx="31418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1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𝒚</m:t>
                      </m:r>
                    </m:oMath>
                  </m:oMathPara>
                </a14:m>
                <a:endParaRPr kumimoji="1" lang="zh-CN" altLang="en-US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8" name="文本框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8269" y="558599"/>
                <a:ext cx="314189" cy="430887"/>
              </a:xfrm>
              <a:prstGeom prst="rect">
                <a:avLst/>
              </a:prstGeom>
              <a:blipFill rotWithShape="0"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椭圆 38"/>
          <p:cNvSpPr/>
          <p:nvPr/>
        </p:nvSpPr>
        <p:spPr>
          <a:xfrm>
            <a:off x="10180897" y="1845378"/>
            <a:ext cx="144000" cy="144000"/>
          </a:xfrm>
          <a:prstGeom prst="ellipse">
            <a:avLst/>
          </a:prstGeom>
          <a:solidFill>
            <a:srgbClr val="CC00CC"/>
          </a:solidFill>
          <a:ln w="254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本框 39"/>
              <p:cNvSpPr txBox="1"/>
              <p:nvPr/>
            </p:nvSpPr>
            <p:spPr>
              <a:xfrm>
                <a:off x="10051578" y="1993199"/>
                <a:ext cx="34624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1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𝑷</m:t>
                      </m:r>
                    </m:oMath>
                  </m:oMathPara>
                </a14:m>
                <a:endParaRPr kumimoji="1" lang="zh-CN" altLang="en-US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0" name="文本框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1578" y="1993199"/>
                <a:ext cx="346249" cy="430887"/>
              </a:xfrm>
              <a:prstGeom prst="rect">
                <a:avLst/>
              </a:prstGeom>
              <a:blipFill rotWithShape="0"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直线连接符 40"/>
          <p:cNvCxnSpPr/>
          <p:nvPr/>
        </p:nvCxnSpPr>
        <p:spPr>
          <a:xfrm flipH="1" flipV="1">
            <a:off x="10270584" y="2380956"/>
            <a:ext cx="0" cy="647431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线箭头连接符 41"/>
          <p:cNvCxnSpPr/>
          <p:nvPr/>
        </p:nvCxnSpPr>
        <p:spPr>
          <a:xfrm>
            <a:off x="6771224" y="2824493"/>
            <a:ext cx="3491999" cy="0"/>
          </a:xfrm>
          <a:prstGeom prst="straightConnector1">
            <a:avLst/>
          </a:prstGeom>
          <a:ln w="38100">
            <a:solidFill>
              <a:srgbClr val="0066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本框 42"/>
              <p:cNvSpPr txBox="1"/>
              <p:nvPr/>
            </p:nvSpPr>
            <p:spPr>
              <a:xfrm>
                <a:off x="8367817" y="2594059"/>
                <a:ext cx="306174" cy="43088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1" i="1" smtClean="0">
                          <a:solidFill>
                            <a:srgbClr val="0066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𝒙</m:t>
                      </m:r>
                    </m:oMath>
                  </m:oMathPara>
                </a14:m>
                <a:endParaRPr kumimoji="1" lang="zh-CN" altLang="en-US" b="1" dirty="0">
                  <a:solidFill>
                    <a:srgbClr val="006600"/>
                  </a:solidFill>
                </a:endParaRPr>
              </a:p>
            </p:txBody>
          </p:sp>
        </mc:Choice>
        <mc:Fallback xmlns="">
          <p:sp>
            <p:nvSpPr>
              <p:cNvPr id="43" name="文本框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7817" y="2594059"/>
                <a:ext cx="306174" cy="430887"/>
              </a:xfrm>
              <a:prstGeom prst="rect">
                <a:avLst/>
              </a:prstGeom>
              <a:blipFill rotWithShape="0"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93480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"/>
                            </p:stCondLst>
                            <p:childTnLst>
                              <p:par>
                                <p:cTn id="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6" grpId="0" animBg="1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28" grpId="0" animBg="1"/>
      <p:bldP spid="29" grpId="0" animBg="1"/>
      <p:bldP spid="30" grpId="0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9438</TotalTime>
  <Words>1879</Words>
  <Application>Microsoft Office PowerPoint</Application>
  <PresentationFormat>宽屏</PresentationFormat>
  <Paragraphs>451</Paragraphs>
  <Slides>29</Slides>
  <Notes>1</Notes>
  <HiddenSlides>0</HiddenSlides>
  <MMClips>0</MMClips>
  <ScaleCrop>false</ScaleCrop>
  <HeadingPairs>
    <vt:vector size="8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39" baseType="lpstr">
      <vt:lpstr>等线</vt:lpstr>
      <vt:lpstr>等线 Light</vt:lpstr>
      <vt:lpstr>Mangal</vt:lpstr>
      <vt:lpstr>SimHei</vt:lpstr>
      <vt:lpstr>宋体</vt:lpstr>
      <vt:lpstr>Arial</vt:lpstr>
      <vt:lpstr>Cambria Math</vt:lpstr>
      <vt:lpstr>Times New Roman</vt:lpstr>
      <vt:lpstr>Office 主题​​</vt:lpstr>
      <vt:lpstr>公式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SHAOLIANG ZHANG</dc:creator>
  <cp:lastModifiedBy>Chengzhi Qin</cp:lastModifiedBy>
  <cp:revision>602</cp:revision>
  <cp:lastPrinted>2018-10-24T03:25:56Z</cp:lastPrinted>
  <dcterms:created xsi:type="dcterms:W3CDTF">2017-02-13T13:22:36Z</dcterms:created>
  <dcterms:modified xsi:type="dcterms:W3CDTF">2022-10-01T11:41:38Z</dcterms:modified>
</cp:coreProperties>
</file>